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1866" r:id="rId2"/>
    <p:sldId id="1865" r:id="rId3"/>
    <p:sldId id="1867" r:id="rId4"/>
    <p:sldId id="1860" r:id="rId5"/>
    <p:sldId id="1342" r:id="rId6"/>
    <p:sldId id="1056" r:id="rId7"/>
    <p:sldId id="1863" r:id="rId8"/>
    <p:sldId id="1862" r:id="rId9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6" autoAdjust="0"/>
    <p:restoredTop sz="94660"/>
  </p:normalViewPr>
  <p:slideViewPr>
    <p:cSldViewPr snapToGrid="0">
      <p:cViewPr varScale="1">
        <p:scale>
          <a:sx n="83" d="100"/>
          <a:sy n="83" d="100"/>
        </p:scale>
        <p:origin x="390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63B19C-1266-4313-B49C-9B13C076CDCB}" type="datetimeFigureOut">
              <a:rPr lang="es-CO" smtClean="0"/>
              <a:t>30/05/2025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BC4F05-FD43-492F-B055-A9356BCA74C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39170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47B3F-16BC-493C-BA92-605D873F74D2}" type="slidenum">
              <a:rPr lang="es-CO" smtClean="0"/>
              <a:t>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96347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47B3F-16BC-493C-BA92-605D873F74D2}" type="slidenum">
              <a:rPr lang="es-CO" smtClean="0"/>
              <a:t>2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65250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47B3F-16BC-493C-BA92-605D873F74D2}" type="slidenum">
              <a:rPr lang="es-CO" smtClean="0"/>
              <a:t>3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208289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47B3F-16BC-493C-BA92-605D873F74D2}" type="slidenum">
              <a:rPr lang="es-CO" smtClean="0"/>
              <a:t>4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45666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47B3F-16BC-493C-BA92-605D873F74D2}" type="slidenum">
              <a:rPr lang="es-CO" smtClean="0"/>
              <a:t>7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43901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7B8494-6F50-5A3C-32F9-09EB4A7BC7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3E6F75D-6AC1-E040-331E-21CA15ADA7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B708E90-100B-7C19-009A-5D568E4C1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3E24-4DD0-49C8-8369-C2E920CBB473}" type="datetimeFigureOut">
              <a:rPr lang="es-CO" smtClean="0"/>
              <a:t>30/05/2025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B7AA5F8-0EAF-9367-4FEA-99C01551B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9E50CD9-760F-644F-8A6A-CFEC07DA2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740C-C52C-4864-BA7C-CB73B8EB58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390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BA51BF-A3E7-FEE8-A556-6768C6216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E0FE635-052A-E5D6-2771-D29716143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677D7BC-4E02-6F74-F62D-AAAB6A07A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3E24-4DD0-49C8-8369-C2E920CBB473}" type="datetimeFigureOut">
              <a:rPr lang="es-CO" smtClean="0"/>
              <a:t>30/05/2025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871B5F7-6FF4-9212-DBCC-F7046C3B1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90E5DFF-284F-273D-20C7-6DA85A52C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740C-C52C-4864-BA7C-CB73B8EB58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98208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AE8ABBB-55D3-2C1D-8A0C-E6E5643506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F135F0F-7921-52AA-A400-4DD8054261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51D7089-B5C3-01E6-BF69-B1D6F1286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3E24-4DD0-49C8-8369-C2E920CBB473}" type="datetimeFigureOut">
              <a:rPr lang="es-CO" smtClean="0"/>
              <a:t>30/05/2025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480A88-4766-C6B6-BDEE-C8EC6C404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D5F2C0F-56DB-FD3F-36AA-25CE9313B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740C-C52C-4864-BA7C-CB73B8EB58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76324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0FA24A-16DE-EF1A-6DC9-8165AAF1E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6520AE-00A1-D0EE-4251-256CBE710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29D51B-9B42-3B5C-0B78-C7F8CE0F5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3E24-4DD0-49C8-8369-C2E920CBB473}" type="datetimeFigureOut">
              <a:rPr lang="es-CO" smtClean="0"/>
              <a:t>30/05/2025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5E61F3C-17BD-2BBF-E1EB-D8CB65DA7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D1FD171-4F82-C210-9740-F42A4AA5F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740C-C52C-4864-BA7C-CB73B8EB58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34985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2D3FBA-12B2-76B8-A474-57E32FDF2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841B904-FA28-A4FB-F326-39E64399B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BAE6E9E-7C12-A0A9-05DF-0B8202D47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3E24-4DD0-49C8-8369-C2E920CBB473}" type="datetimeFigureOut">
              <a:rPr lang="es-CO" smtClean="0"/>
              <a:t>30/05/2025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60E4B56-3EAB-24A6-CCCE-FABA99112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319C0E7-4E4D-F4A5-D407-A163645DF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740C-C52C-4864-BA7C-CB73B8EB58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77743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F017E1-2AAF-7F01-114A-76A1D796F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47C1694-1F97-0A54-FD33-37E8FC8AE7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E8817D4-D150-0D10-B758-790204A4BF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7D38276-8755-5189-18A5-A85A7E90E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3E24-4DD0-49C8-8369-C2E920CBB473}" type="datetimeFigureOut">
              <a:rPr lang="es-CO" smtClean="0"/>
              <a:t>30/05/2025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F0966E3-D0FF-97EE-EA18-CD81C0223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2D5D0E6-F788-644B-0E34-6B0045214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740C-C52C-4864-BA7C-CB73B8EB58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70869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906335-D36D-ABB3-95A2-DB75341DE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0DEF9E3-DD36-1F5E-87A1-AA4106CFBA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D27FC23-7B45-9BF9-2001-F222247070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2BDACCD-21B3-038F-F0F6-D4EBF15D1B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470E90C-315C-2427-9602-10178721FF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99BFA30-F090-224C-3665-2E677D8FB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3E24-4DD0-49C8-8369-C2E920CBB473}" type="datetimeFigureOut">
              <a:rPr lang="es-CO" smtClean="0"/>
              <a:t>30/05/2025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A68113F-2BAA-90B0-CD57-D45CB3792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33E4694-0EF0-4947-A9A4-3B7F4C840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740C-C52C-4864-BA7C-CB73B8EB58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40023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28382A-B53E-1AD8-E1A7-55AF781EF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A0010A8-E8EE-E6A2-86B6-93F1C5E4C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3E24-4DD0-49C8-8369-C2E920CBB473}" type="datetimeFigureOut">
              <a:rPr lang="es-CO" smtClean="0"/>
              <a:t>30/05/2025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61A60CB-3DD7-2041-355A-89EA2FBC4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EFDFDFD-B099-05CB-083F-8E015ADF1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740C-C52C-4864-BA7C-CB73B8EB58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9882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00D838F-367E-953E-E367-C1C3290D4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3E24-4DD0-49C8-8369-C2E920CBB473}" type="datetimeFigureOut">
              <a:rPr lang="es-CO" smtClean="0"/>
              <a:t>30/05/2025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E5235BC-4AC5-A340-7084-7B0736852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366D5B7-F152-F36E-71C8-ED9D0AD80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740C-C52C-4864-BA7C-CB73B8EB58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26046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A0E8EA-A0A8-0253-EEC0-488BF5BCF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750CD40-8799-2A69-5335-9E3FBE360C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5AB0344-3866-FAC6-1C2C-B0A071EE2A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52A572D-6B31-F2CB-C37C-A7EF747F2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3E24-4DD0-49C8-8369-C2E920CBB473}" type="datetimeFigureOut">
              <a:rPr lang="es-CO" smtClean="0"/>
              <a:t>30/05/2025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E20CC5F-F6FC-1A03-1553-BFA15A808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4F0B327-DECF-FF56-F70B-DD15D8E5C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740C-C52C-4864-BA7C-CB73B8EB58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3686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ABFD19-E188-6454-3FD3-BD067AD5E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947F7A8-9121-04B0-5CE8-250DEBD477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6F43853-2209-38C3-AC76-C864C98127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4642B69-52E3-5074-0519-D9943DAAF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3E24-4DD0-49C8-8369-C2E920CBB473}" type="datetimeFigureOut">
              <a:rPr lang="es-CO" smtClean="0"/>
              <a:t>30/05/2025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A5C3493-2328-E45A-CEB8-DA81AF8EF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95BDEC3-D82E-AC27-6FC2-852E8E221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740C-C52C-4864-BA7C-CB73B8EB58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46024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AB4F8E7-14F7-6799-9D8A-16ABD204F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0DB6C38-5DFF-B792-2CAD-B3941D709F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DB3710-8376-EF7C-3266-99D184AA6E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D613E24-4DD0-49C8-8369-C2E920CBB473}" type="datetimeFigureOut">
              <a:rPr lang="es-CO" smtClean="0"/>
              <a:t>30/05/2025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6FC761A-35D9-3EDF-99A1-263672CB16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7F6DC1E-77BB-416A-0C51-88F5646D59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CE6740C-C52C-4864-BA7C-CB73B8EB58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88448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2C390B0-9495-4F5E-2860-101C1804C7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14392" y="1692424"/>
            <a:ext cx="8376241" cy="4093029"/>
          </a:xfrm>
          <a:prstGeom prst="rect">
            <a:avLst/>
          </a:prstGeom>
        </p:spPr>
      </p:pic>
      <p:sp>
        <p:nvSpPr>
          <p:cNvPr id="23" name="Título 1">
            <a:extLst>
              <a:ext uri="{FF2B5EF4-FFF2-40B4-BE49-F238E27FC236}">
                <a16:creationId xmlns:a16="http://schemas.microsoft.com/office/drawing/2014/main" id="{9E5E0D85-D483-416A-9BE3-211380D728FF}"/>
              </a:ext>
            </a:extLst>
          </p:cNvPr>
          <p:cNvSpPr txBox="1">
            <a:spLocks/>
          </p:cNvSpPr>
          <p:nvPr/>
        </p:nvSpPr>
        <p:spPr>
          <a:xfrm>
            <a:off x="342973" y="3692337"/>
            <a:ext cx="1824878" cy="7956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1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SUBA</a:t>
            </a:r>
          </a:p>
          <a:p>
            <a:r>
              <a:rPr lang="es-CO" sz="12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148 Actividades</a:t>
            </a:r>
          </a:p>
        </p:txBody>
      </p:sp>
      <p:cxnSp>
        <p:nvCxnSpPr>
          <p:cNvPr id="25" name="52 Conector recto">
            <a:extLst>
              <a:ext uri="{FF2B5EF4-FFF2-40B4-BE49-F238E27FC236}">
                <a16:creationId xmlns:a16="http://schemas.microsoft.com/office/drawing/2014/main" id="{D7F378B1-F09F-4935-8918-881956639E29}"/>
              </a:ext>
            </a:extLst>
          </p:cNvPr>
          <p:cNvCxnSpPr>
            <a:cxnSpLocks/>
          </p:cNvCxnSpPr>
          <p:nvPr/>
        </p:nvCxnSpPr>
        <p:spPr>
          <a:xfrm flipH="1">
            <a:off x="2077637" y="4013725"/>
            <a:ext cx="2127312" cy="112076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Título 1">
            <a:extLst>
              <a:ext uri="{FF2B5EF4-FFF2-40B4-BE49-F238E27FC236}">
                <a16:creationId xmlns:a16="http://schemas.microsoft.com/office/drawing/2014/main" id="{8A7D24BF-4B80-4CBD-880B-5583ACA02B8C}"/>
              </a:ext>
            </a:extLst>
          </p:cNvPr>
          <p:cNvSpPr txBox="1">
            <a:spLocks/>
          </p:cNvSpPr>
          <p:nvPr/>
        </p:nvSpPr>
        <p:spPr>
          <a:xfrm>
            <a:off x="257883" y="1299611"/>
            <a:ext cx="1863350" cy="18865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1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BARRIOS UNIDOS</a:t>
            </a:r>
          </a:p>
          <a:p>
            <a:r>
              <a:rPr lang="es-MX" sz="12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43  Actividades</a:t>
            </a:r>
            <a:endParaRPr lang="es-CO" sz="1200" cap="small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r>
              <a:rPr lang="es-CO" sz="1200" b="1" dirty="0">
                <a:solidFill>
                  <a:schemeClr val="accent1">
                    <a:lumMod val="50000"/>
                  </a:schemeClr>
                </a:solidFill>
              </a:rPr>
              <a:t> - - - - - - - - - - - - -- -  - </a:t>
            </a:r>
          </a:p>
          <a:p>
            <a:r>
              <a:rPr lang="es-CO" sz="1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ENGATIVÁ</a:t>
            </a:r>
            <a:endParaRPr lang="es-CO" sz="1200" cap="small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r>
              <a:rPr lang="es-MX" sz="12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74  Actividades</a:t>
            </a:r>
            <a:endParaRPr lang="es-CO" sz="1200" cap="small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8" name="2064 Conector recto">
            <a:extLst>
              <a:ext uri="{FF2B5EF4-FFF2-40B4-BE49-F238E27FC236}">
                <a16:creationId xmlns:a16="http://schemas.microsoft.com/office/drawing/2014/main" id="{9164A419-C365-49CC-88D0-27B7E35A568E}"/>
              </a:ext>
            </a:extLst>
          </p:cNvPr>
          <p:cNvCxnSpPr>
            <a:cxnSpLocks/>
          </p:cNvCxnSpPr>
          <p:nvPr/>
        </p:nvCxnSpPr>
        <p:spPr>
          <a:xfrm flipH="1">
            <a:off x="1541324" y="3474839"/>
            <a:ext cx="1124951" cy="67164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Título 1">
            <a:extLst>
              <a:ext uri="{FF2B5EF4-FFF2-40B4-BE49-F238E27FC236}">
                <a16:creationId xmlns:a16="http://schemas.microsoft.com/office/drawing/2014/main" id="{9E81E5DF-0383-4F11-96E0-66E874DE479C}"/>
              </a:ext>
            </a:extLst>
          </p:cNvPr>
          <p:cNvSpPr txBox="1">
            <a:spLocks/>
          </p:cNvSpPr>
          <p:nvPr/>
        </p:nvSpPr>
        <p:spPr>
          <a:xfrm>
            <a:off x="325195" y="5092477"/>
            <a:ext cx="3892001" cy="9510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1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    FONTIBÓN                                 KENNEDY</a:t>
            </a:r>
            <a:endParaRPr lang="es-CO" sz="1200" cap="small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r>
              <a:rPr lang="es-MX" sz="12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152  Actividades                       201  Actividades</a:t>
            </a:r>
            <a:endParaRPr lang="es-CO" sz="1200" cap="small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" name="2073 Rectángulo">
            <a:extLst>
              <a:ext uri="{FF2B5EF4-FFF2-40B4-BE49-F238E27FC236}">
                <a16:creationId xmlns:a16="http://schemas.microsoft.com/office/drawing/2014/main" id="{B71EBB28-5D77-4CC8-9F16-2182C2D0B368}"/>
              </a:ext>
            </a:extLst>
          </p:cNvPr>
          <p:cNvSpPr/>
          <p:nvPr/>
        </p:nvSpPr>
        <p:spPr>
          <a:xfrm rot="16200000">
            <a:off x="1380008" y="5406498"/>
            <a:ext cx="8687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600" dirty="0">
                <a:solidFill>
                  <a:schemeClr val="accent1">
                    <a:lumMod val="50000"/>
                  </a:schemeClr>
                </a:solidFill>
              </a:rPr>
              <a:t>- - - - - -</a:t>
            </a:r>
            <a:endParaRPr lang="es-CO" sz="1600" dirty="0"/>
          </a:p>
        </p:txBody>
      </p:sp>
      <p:cxnSp>
        <p:nvCxnSpPr>
          <p:cNvPr id="31" name="2075 Conector recto">
            <a:extLst>
              <a:ext uri="{FF2B5EF4-FFF2-40B4-BE49-F238E27FC236}">
                <a16:creationId xmlns:a16="http://schemas.microsoft.com/office/drawing/2014/main" id="{C3230C9F-914A-4B1C-AC7C-5E2BBDEC0EFC}"/>
              </a:ext>
            </a:extLst>
          </p:cNvPr>
          <p:cNvCxnSpPr>
            <a:cxnSpLocks/>
          </p:cNvCxnSpPr>
          <p:nvPr/>
        </p:nvCxnSpPr>
        <p:spPr>
          <a:xfrm flipH="1" flipV="1">
            <a:off x="1655899" y="2257743"/>
            <a:ext cx="2020753" cy="1364635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2082 Conector recto">
            <a:extLst>
              <a:ext uri="{FF2B5EF4-FFF2-40B4-BE49-F238E27FC236}">
                <a16:creationId xmlns:a16="http://schemas.microsoft.com/office/drawing/2014/main" id="{79662042-7B48-462C-AF69-F2A5300EE924}"/>
              </a:ext>
            </a:extLst>
          </p:cNvPr>
          <p:cNvCxnSpPr/>
          <p:nvPr/>
        </p:nvCxnSpPr>
        <p:spPr>
          <a:xfrm>
            <a:off x="1406710" y="5134486"/>
            <a:ext cx="139641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3" name="Título 1">
            <a:extLst>
              <a:ext uri="{FF2B5EF4-FFF2-40B4-BE49-F238E27FC236}">
                <a16:creationId xmlns:a16="http://schemas.microsoft.com/office/drawing/2014/main" id="{BF354081-6685-4A56-A112-9F5FC3D18FEC}"/>
              </a:ext>
            </a:extLst>
          </p:cNvPr>
          <p:cNvSpPr txBox="1">
            <a:spLocks/>
          </p:cNvSpPr>
          <p:nvPr/>
        </p:nvSpPr>
        <p:spPr>
          <a:xfrm>
            <a:off x="5703885" y="1045692"/>
            <a:ext cx="6714755" cy="17432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1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CANDELARIA                      SAN CRISTÓBAL                 SUMAPAZ                        USME         </a:t>
            </a:r>
          </a:p>
          <a:p>
            <a:r>
              <a:rPr lang="es-MX" sz="12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88  Actividades                     89  Actividades                   13  Actividad                   162  Actividades</a:t>
            </a:r>
            <a:endParaRPr lang="es-CO" sz="1200" cap="small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r>
              <a:rPr lang="es-CO" sz="1200" b="1" dirty="0">
                <a:solidFill>
                  <a:schemeClr val="accent1">
                    <a:lumMod val="50000"/>
                  </a:schemeClr>
                </a:solidFill>
              </a:rPr>
              <a:t> - - - - - - - - - - - - - - -  - - - -  - - -     - - - - - - - - - - - - - - - - -  - - - - - -      - - - - - - - - - - - - - - -  - - - - - - - - -- - -      </a:t>
            </a:r>
          </a:p>
          <a:p>
            <a:r>
              <a:rPr lang="es-CO" sz="1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                                  CHAPINERO                         SANTA FE                             USAQUÉN</a:t>
            </a:r>
          </a:p>
          <a:p>
            <a:r>
              <a:rPr lang="es-MX" sz="12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                            110  Actividades                   105  Actividades                  134  Actividades</a:t>
            </a:r>
            <a:endParaRPr lang="es-CO" sz="1200" cap="small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34" name="126 Conector recto">
            <a:extLst>
              <a:ext uri="{FF2B5EF4-FFF2-40B4-BE49-F238E27FC236}">
                <a16:creationId xmlns:a16="http://schemas.microsoft.com/office/drawing/2014/main" id="{46228E9D-8DE0-4FED-9745-BE995AB81082}"/>
              </a:ext>
            </a:extLst>
          </p:cNvPr>
          <p:cNvCxnSpPr/>
          <p:nvPr/>
        </p:nvCxnSpPr>
        <p:spPr>
          <a:xfrm flipH="1">
            <a:off x="5273567" y="1403715"/>
            <a:ext cx="430318" cy="94351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130 Conector recto">
            <a:extLst>
              <a:ext uri="{FF2B5EF4-FFF2-40B4-BE49-F238E27FC236}">
                <a16:creationId xmlns:a16="http://schemas.microsoft.com/office/drawing/2014/main" id="{FE9682A9-ED51-420F-8DCF-DE32DC251851}"/>
              </a:ext>
            </a:extLst>
          </p:cNvPr>
          <p:cNvCxnSpPr/>
          <p:nvPr/>
        </p:nvCxnSpPr>
        <p:spPr>
          <a:xfrm flipH="1">
            <a:off x="5703885" y="1403715"/>
            <a:ext cx="440919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6" name="Título 1">
            <a:extLst>
              <a:ext uri="{FF2B5EF4-FFF2-40B4-BE49-F238E27FC236}">
                <a16:creationId xmlns:a16="http://schemas.microsoft.com/office/drawing/2014/main" id="{95BE5F81-9503-41FF-97B4-9259B9F3ACD1}"/>
              </a:ext>
            </a:extLst>
          </p:cNvPr>
          <p:cNvSpPr txBox="1">
            <a:spLocks/>
          </p:cNvSpPr>
          <p:nvPr/>
        </p:nvSpPr>
        <p:spPr>
          <a:xfrm>
            <a:off x="4401108" y="5184923"/>
            <a:ext cx="7014744" cy="18944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1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ANTONIO NARIÑO          CIUDAD BOLÍVAR                PUENTE ARANDA             TEUSAQUILLO</a:t>
            </a:r>
          </a:p>
          <a:p>
            <a:r>
              <a:rPr lang="es-MX" sz="12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68  Actividades                  147  Actividades                    83  Actividades                   74  Actividades</a:t>
            </a:r>
            <a:endParaRPr lang="es-CO" sz="1200" cap="small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r>
              <a:rPr lang="es-CO" sz="1200" b="1" dirty="0">
                <a:solidFill>
                  <a:schemeClr val="accent1">
                    <a:lumMod val="50000"/>
                  </a:schemeClr>
                </a:solidFill>
              </a:rPr>
              <a:t> - - - - - - - - - - - - - - - - - -   - - - - - - - - - - - - - - - - - - -     - - - - - - - - - - - - - - - - - - -   - - - - - - - - - - - - - - - - - - -  </a:t>
            </a:r>
          </a:p>
          <a:p>
            <a:r>
              <a:rPr lang="es-CO" sz="1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BOSA                                  LOS MÁRTIRES                    RAFAEL URIBE                   TUNJUELITO</a:t>
            </a:r>
            <a:endParaRPr lang="es-CO" sz="1200" b="1" dirty="0">
              <a:solidFill>
                <a:schemeClr val="accent1">
                  <a:lumMod val="50000"/>
                </a:schemeClr>
              </a:solidFill>
              <a:latin typeface="+mn-lt"/>
              <a:cs typeface="Calibri"/>
            </a:endParaRPr>
          </a:p>
          <a:p>
            <a:r>
              <a:rPr lang="es-MX" sz="12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145  Actividades                79  Actividades                     94  Actividades                   70  Actividades </a:t>
            </a:r>
            <a:endParaRPr lang="es-CO" sz="1200" cap="small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37" name="152 Conector recto">
            <a:extLst>
              <a:ext uri="{FF2B5EF4-FFF2-40B4-BE49-F238E27FC236}">
                <a16:creationId xmlns:a16="http://schemas.microsoft.com/office/drawing/2014/main" id="{0BAB4A61-A5BD-4DEC-AD72-7706B6A1E886}"/>
              </a:ext>
            </a:extLst>
          </p:cNvPr>
          <p:cNvCxnSpPr/>
          <p:nvPr/>
        </p:nvCxnSpPr>
        <p:spPr>
          <a:xfrm flipH="1" flipV="1">
            <a:off x="4364354" y="5600394"/>
            <a:ext cx="3695435" cy="1048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158 Conector recto">
            <a:extLst>
              <a:ext uri="{FF2B5EF4-FFF2-40B4-BE49-F238E27FC236}">
                <a16:creationId xmlns:a16="http://schemas.microsoft.com/office/drawing/2014/main" id="{017D60C8-A69E-410F-B4E8-8B18BA4EF2B5}"/>
              </a:ext>
            </a:extLst>
          </p:cNvPr>
          <p:cNvCxnSpPr/>
          <p:nvPr/>
        </p:nvCxnSpPr>
        <p:spPr>
          <a:xfrm>
            <a:off x="4364354" y="5587232"/>
            <a:ext cx="0" cy="7169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161 Conector recto">
            <a:extLst>
              <a:ext uri="{FF2B5EF4-FFF2-40B4-BE49-F238E27FC236}">
                <a16:creationId xmlns:a16="http://schemas.microsoft.com/office/drawing/2014/main" id="{86117C25-F17C-4A44-A59F-3B391F214E6B}"/>
              </a:ext>
            </a:extLst>
          </p:cNvPr>
          <p:cNvCxnSpPr>
            <a:cxnSpLocks/>
          </p:cNvCxnSpPr>
          <p:nvPr/>
        </p:nvCxnSpPr>
        <p:spPr>
          <a:xfrm flipH="1">
            <a:off x="4363442" y="4427152"/>
            <a:ext cx="999133" cy="117324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35287CFB-9D52-4C1C-91E1-7ED6E1636E07}"/>
              </a:ext>
            </a:extLst>
          </p:cNvPr>
          <p:cNvCxnSpPr>
            <a:cxnSpLocks/>
          </p:cNvCxnSpPr>
          <p:nvPr/>
        </p:nvCxnSpPr>
        <p:spPr>
          <a:xfrm>
            <a:off x="89647" y="1252366"/>
            <a:ext cx="11955464" cy="0"/>
          </a:xfrm>
          <a:prstGeom prst="line">
            <a:avLst/>
          </a:prstGeom>
          <a:ln w="60325"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uadroTexto 45">
            <a:extLst>
              <a:ext uri="{FF2B5EF4-FFF2-40B4-BE49-F238E27FC236}">
                <a16:creationId xmlns:a16="http://schemas.microsoft.com/office/drawing/2014/main" id="{0D2F997C-8D14-494C-AE5B-56C9049E3FBF}"/>
              </a:ext>
            </a:extLst>
          </p:cNvPr>
          <p:cNvSpPr txBox="1"/>
          <p:nvPr/>
        </p:nvSpPr>
        <p:spPr>
          <a:xfrm>
            <a:off x="1306058" y="134547"/>
            <a:ext cx="98819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2pPr lvl="1">
              <a:tabLst>
                <a:tab pos="914400" algn="l"/>
              </a:tabLst>
              <a:defRPr sz="3600" b="1" cap="small">
                <a:solidFill>
                  <a:schemeClr val="bg1"/>
                </a:solidFill>
                <a:latin typeface="Candara" panose="020E0502030303020204" pitchFamily="34" charset="0"/>
              </a:defRPr>
            </a:lvl2pPr>
          </a:lstStyle>
          <a:p>
            <a:pPr lvl="1"/>
            <a:r>
              <a:rPr lang="es-CO" kern="0" dirty="0">
                <a:solidFill>
                  <a:schemeClr val="accent1">
                    <a:lumMod val="50000"/>
                  </a:schemeClr>
                </a:solidFill>
              </a:rPr>
              <a:t>GESTIÓN SOCIAL 2025</a:t>
            </a:r>
          </a:p>
          <a:p>
            <a:pPr lvl="1"/>
            <a:r>
              <a:rPr lang="es-CO" sz="1600" b="0" dirty="0">
                <a:solidFill>
                  <a:schemeClr val="accent1">
                    <a:lumMod val="50000"/>
                  </a:schemeClr>
                </a:solidFill>
              </a:rPr>
              <a:t>Así va la socialización y sensibilización del Esquema de Aseo con las comunidades al 31 de marzo de 2025</a:t>
            </a:r>
            <a:endParaRPr lang="es-CO" kern="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0" name="Gráfico 3" descr="Usuarios">
            <a:extLst>
              <a:ext uri="{FF2B5EF4-FFF2-40B4-BE49-F238E27FC236}">
                <a16:creationId xmlns:a16="http://schemas.microsoft.com/office/drawing/2014/main" id="{51CA8675-2182-4860-A721-6E25C5FAE8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2973" y="115953"/>
            <a:ext cx="929739" cy="929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52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008A2CC0-E782-A897-3014-DA2A406901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3317" y="2001006"/>
            <a:ext cx="7550480" cy="3687316"/>
          </a:xfrm>
          <a:prstGeom prst="rect">
            <a:avLst/>
          </a:prstGeom>
        </p:spPr>
      </p:pic>
      <p:sp>
        <p:nvSpPr>
          <p:cNvPr id="23" name="Título 1">
            <a:extLst>
              <a:ext uri="{FF2B5EF4-FFF2-40B4-BE49-F238E27FC236}">
                <a16:creationId xmlns:a16="http://schemas.microsoft.com/office/drawing/2014/main" id="{9E5E0D85-D483-416A-9BE3-211380D728FF}"/>
              </a:ext>
            </a:extLst>
          </p:cNvPr>
          <p:cNvSpPr txBox="1">
            <a:spLocks/>
          </p:cNvSpPr>
          <p:nvPr/>
        </p:nvSpPr>
        <p:spPr>
          <a:xfrm>
            <a:off x="173407" y="4022434"/>
            <a:ext cx="1824878" cy="11914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11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SUBA</a:t>
            </a:r>
          </a:p>
          <a:p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2018        354 Actividades </a:t>
            </a:r>
          </a:p>
          <a:p>
            <a:pPr marL="342900" indent="-342900">
              <a:buAutoNum type="arabicPlain" startAt="2019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745 Actividades</a:t>
            </a:r>
          </a:p>
          <a:p>
            <a:pPr marL="342900" indent="-342900">
              <a:buAutoNum type="arabicPlain" startAt="2019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508 Actividades</a:t>
            </a:r>
          </a:p>
          <a:p>
            <a:pPr marL="342900" indent="-342900">
              <a:buAutoNum type="arabicPlain" startAt="2019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714 Actividades</a:t>
            </a:r>
          </a:p>
          <a:p>
            <a:pPr marL="228600" indent="-228600">
              <a:buAutoNum type="arabicPlain" startAt="2022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  560 Actividades</a:t>
            </a:r>
          </a:p>
          <a:p>
            <a:pPr marL="228600" indent="-228600">
              <a:buAutoNum type="arabicPlain" startAt="2022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  580 Actividades</a:t>
            </a:r>
          </a:p>
          <a:p>
            <a:pPr marL="228600" indent="-228600">
              <a:buAutoNum type="arabicPlain" startAt="2022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  556 Actividades</a:t>
            </a:r>
            <a:endParaRPr lang="es-CO" sz="1200" cap="small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5" name="52 Conector recto">
            <a:extLst>
              <a:ext uri="{FF2B5EF4-FFF2-40B4-BE49-F238E27FC236}">
                <a16:creationId xmlns:a16="http://schemas.microsoft.com/office/drawing/2014/main" id="{D7F378B1-F09F-4935-8918-881956639E29}"/>
              </a:ext>
            </a:extLst>
          </p:cNvPr>
          <p:cNvCxnSpPr>
            <a:cxnSpLocks/>
          </p:cNvCxnSpPr>
          <p:nvPr/>
        </p:nvCxnSpPr>
        <p:spPr>
          <a:xfrm flipV="1">
            <a:off x="1870897" y="3975815"/>
            <a:ext cx="2138993" cy="136564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Título 1">
            <a:extLst>
              <a:ext uri="{FF2B5EF4-FFF2-40B4-BE49-F238E27FC236}">
                <a16:creationId xmlns:a16="http://schemas.microsoft.com/office/drawing/2014/main" id="{8A7D24BF-4B80-4CBD-880B-5583ACA02B8C}"/>
              </a:ext>
            </a:extLst>
          </p:cNvPr>
          <p:cNvSpPr txBox="1">
            <a:spLocks/>
          </p:cNvSpPr>
          <p:nvPr/>
        </p:nvSpPr>
        <p:spPr>
          <a:xfrm>
            <a:off x="198164" y="1272773"/>
            <a:ext cx="1863350" cy="27140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11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BARRIOS UNIDOS</a:t>
            </a:r>
          </a:p>
          <a:p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2018       308 Actividades </a:t>
            </a:r>
            <a:endParaRPr lang="es-CO" sz="1100" cap="small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AutoNum type="arabicPlain" startAt="2019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313 Actividades </a:t>
            </a:r>
          </a:p>
          <a:p>
            <a:pPr marL="342900" indent="-342900">
              <a:buAutoNum type="arabicPlain" startAt="2019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211 Actividades</a:t>
            </a:r>
          </a:p>
          <a:p>
            <a:pPr marL="342900" indent="-342900">
              <a:buAutoNum type="arabicPlain" startAt="2019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171 Actividades</a:t>
            </a:r>
          </a:p>
          <a:p>
            <a:pPr marL="228600" indent="-228600">
              <a:buAutoNum type="arabicPlain" startAt="2022"/>
            </a:pPr>
            <a:r>
              <a:rPr lang="es-MX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 189 Actividades</a:t>
            </a:r>
          </a:p>
          <a:p>
            <a:pPr marL="228600" indent="-228600">
              <a:buAutoNum type="arabicPlain" startAt="2022"/>
            </a:pPr>
            <a:r>
              <a:rPr lang="es-MX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 191 Actividades</a:t>
            </a:r>
          </a:p>
          <a:p>
            <a:pPr marL="228600" indent="-228600">
              <a:buFontTx/>
              <a:buAutoNum type="arabicPlain" startAt="2022"/>
            </a:pPr>
            <a:r>
              <a:rPr lang="es-MX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153  Actividades</a:t>
            </a:r>
            <a:endParaRPr lang="es-CO" sz="1100" cap="small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r>
              <a:rPr lang="es-CO" sz="1100" b="1" dirty="0">
                <a:solidFill>
                  <a:schemeClr val="accent1">
                    <a:lumMod val="50000"/>
                  </a:schemeClr>
                </a:solidFill>
              </a:rPr>
              <a:t> - - - - - - - - - - - - -- - - - - - </a:t>
            </a:r>
          </a:p>
          <a:p>
            <a:r>
              <a:rPr lang="es-CO" sz="11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ENGATIVÁ</a:t>
            </a:r>
          </a:p>
          <a:p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2018       612 Actividades </a:t>
            </a:r>
          </a:p>
          <a:p>
            <a:pPr marL="342900" indent="-342900">
              <a:buAutoNum type="arabicPlain" startAt="2019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566 Actividades</a:t>
            </a:r>
          </a:p>
          <a:p>
            <a:pPr marL="342900" indent="-342900">
              <a:buAutoNum type="arabicPlain" startAt="2019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371 Actividades</a:t>
            </a:r>
          </a:p>
          <a:p>
            <a:pPr marL="342900" indent="-342900">
              <a:buAutoNum type="arabicPlain" startAt="2019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381 Actividades</a:t>
            </a:r>
          </a:p>
          <a:p>
            <a:r>
              <a:rPr lang="es-MX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2022       348 Actividades</a:t>
            </a:r>
          </a:p>
          <a:p>
            <a:pPr marL="228600" indent="-228600">
              <a:buAutoNum type="arabicPlain" startAt="2023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 381 Actividades</a:t>
            </a:r>
          </a:p>
          <a:p>
            <a:pPr marL="228600" indent="-228600">
              <a:buAutoNum type="arabicPlain" startAt="2023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 346 Actividades</a:t>
            </a:r>
            <a:endParaRPr lang="es-CO" sz="1200" cap="small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8" name="2064 Conector recto">
            <a:extLst>
              <a:ext uri="{FF2B5EF4-FFF2-40B4-BE49-F238E27FC236}">
                <a16:creationId xmlns:a16="http://schemas.microsoft.com/office/drawing/2014/main" id="{9164A419-C365-49CC-88D0-27B7E35A568E}"/>
              </a:ext>
            </a:extLst>
          </p:cNvPr>
          <p:cNvCxnSpPr>
            <a:cxnSpLocks/>
          </p:cNvCxnSpPr>
          <p:nvPr/>
        </p:nvCxnSpPr>
        <p:spPr>
          <a:xfrm flipH="1" flipV="1">
            <a:off x="1775698" y="2628547"/>
            <a:ext cx="1663149" cy="1102643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Título 1">
            <a:extLst>
              <a:ext uri="{FF2B5EF4-FFF2-40B4-BE49-F238E27FC236}">
                <a16:creationId xmlns:a16="http://schemas.microsoft.com/office/drawing/2014/main" id="{9E81E5DF-0383-4F11-96E0-66E874DE479C}"/>
              </a:ext>
            </a:extLst>
          </p:cNvPr>
          <p:cNvSpPr txBox="1">
            <a:spLocks/>
          </p:cNvSpPr>
          <p:nvPr/>
        </p:nvSpPr>
        <p:spPr>
          <a:xfrm>
            <a:off x="267999" y="5353249"/>
            <a:ext cx="3892001" cy="12789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1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              </a:t>
            </a:r>
            <a:r>
              <a:rPr lang="es-CO" sz="11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FONTIBÓN                             KENNEDY</a:t>
            </a:r>
          </a:p>
          <a:p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2018      481 Actividades              2018     684 Actividades</a:t>
            </a:r>
          </a:p>
          <a:p>
            <a:pPr marL="342900" indent="-342900">
              <a:buAutoNum type="arabicPlain" startAt="2019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436 Actividades              2019     712 Actividades</a:t>
            </a:r>
          </a:p>
          <a:p>
            <a:pPr marL="342900" indent="-342900">
              <a:buAutoNum type="arabicPlain" startAt="2019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310 Actividades              2020     449 Actividades</a:t>
            </a:r>
          </a:p>
          <a:p>
            <a:pPr marL="342900" indent="-342900">
              <a:buAutoNum type="arabicPlain" startAt="2019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471 Actividades              2021     659 Actividades</a:t>
            </a:r>
          </a:p>
          <a:p>
            <a:pPr marL="228600" indent="-228600">
              <a:buAutoNum type="arabicPlain" startAt="2022"/>
            </a:pPr>
            <a:r>
              <a:rPr lang="es-MX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476 Actividades              2022     727 Actividades</a:t>
            </a:r>
          </a:p>
          <a:p>
            <a:pPr marL="228600" indent="-228600">
              <a:buAutoNum type="arabicPlain" startAt="2022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611 Actividades              2023     887 Actividades</a:t>
            </a:r>
          </a:p>
          <a:p>
            <a:pPr marL="228600" indent="-228600">
              <a:buAutoNum type="arabicPlain" startAt="2022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575 Actividades              2024     895 Actividades</a:t>
            </a:r>
            <a:endParaRPr lang="es-CO" sz="1200" cap="small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" name="2073 Rectángulo">
            <a:extLst>
              <a:ext uri="{FF2B5EF4-FFF2-40B4-BE49-F238E27FC236}">
                <a16:creationId xmlns:a16="http://schemas.microsoft.com/office/drawing/2014/main" id="{B71EBB28-5D77-4CC8-9F16-2182C2D0B368}"/>
              </a:ext>
            </a:extLst>
          </p:cNvPr>
          <p:cNvSpPr/>
          <p:nvPr/>
        </p:nvSpPr>
        <p:spPr>
          <a:xfrm rot="16200000">
            <a:off x="1130614" y="5815563"/>
            <a:ext cx="13328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O" sz="16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s-CO" sz="1600" dirty="0">
                <a:solidFill>
                  <a:schemeClr val="accent1">
                    <a:lumMod val="50000"/>
                  </a:schemeClr>
                </a:solidFill>
              </a:rPr>
              <a:t> - - - -- - - - - -</a:t>
            </a:r>
            <a:endParaRPr lang="es-CO" sz="1600" dirty="0"/>
          </a:p>
        </p:txBody>
      </p:sp>
      <p:cxnSp>
        <p:nvCxnSpPr>
          <p:cNvPr id="31" name="2075 Conector recto">
            <a:extLst>
              <a:ext uri="{FF2B5EF4-FFF2-40B4-BE49-F238E27FC236}">
                <a16:creationId xmlns:a16="http://schemas.microsoft.com/office/drawing/2014/main" id="{C3230C9F-914A-4B1C-AC7C-5E2BBDEC0EFC}"/>
              </a:ext>
            </a:extLst>
          </p:cNvPr>
          <p:cNvCxnSpPr>
            <a:cxnSpLocks/>
          </p:cNvCxnSpPr>
          <p:nvPr/>
        </p:nvCxnSpPr>
        <p:spPr>
          <a:xfrm flipH="1">
            <a:off x="1775698" y="3813192"/>
            <a:ext cx="1004101" cy="879386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2082 Conector recto">
            <a:extLst>
              <a:ext uri="{FF2B5EF4-FFF2-40B4-BE49-F238E27FC236}">
                <a16:creationId xmlns:a16="http://schemas.microsoft.com/office/drawing/2014/main" id="{79662042-7B48-462C-AF69-F2A5300EE924}"/>
              </a:ext>
            </a:extLst>
          </p:cNvPr>
          <p:cNvCxnSpPr>
            <a:cxnSpLocks/>
          </p:cNvCxnSpPr>
          <p:nvPr/>
        </p:nvCxnSpPr>
        <p:spPr>
          <a:xfrm flipV="1">
            <a:off x="1100230" y="5339316"/>
            <a:ext cx="1573755" cy="6635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3" name="Título 1">
            <a:extLst>
              <a:ext uri="{FF2B5EF4-FFF2-40B4-BE49-F238E27FC236}">
                <a16:creationId xmlns:a16="http://schemas.microsoft.com/office/drawing/2014/main" id="{BF354081-6685-4A56-A112-9F5FC3D18FEC}"/>
              </a:ext>
            </a:extLst>
          </p:cNvPr>
          <p:cNvSpPr txBox="1">
            <a:spLocks/>
          </p:cNvSpPr>
          <p:nvPr/>
        </p:nvSpPr>
        <p:spPr>
          <a:xfrm>
            <a:off x="4241934" y="1290854"/>
            <a:ext cx="8010880" cy="25565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11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CANDELARIA                      SAN CRISTÓBAL                 SUMAPAZ                        USME                                CHAPINERO        </a:t>
            </a:r>
          </a:p>
          <a:p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2018     329 Actividades     2018    366 Actividades      2018    50 Actividades     2018  342 Actividades     2018    408 Actividades </a:t>
            </a:r>
          </a:p>
          <a:p>
            <a:pPr marL="342900" indent="-342900">
              <a:buAutoNum type="arabicPlain" startAt="2019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337 Actividades     2019    351 Actividades      2019    61 Actividades     2019  424 Actividades     2019    403 Actividades </a:t>
            </a:r>
          </a:p>
          <a:p>
            <a:pPr marL="342900" indent="-342900">
              <a:buAutoNum type="arabicPlain" startAt="2019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367 Actividades     2020    411 Actividades      2020    32 Actividades     2020  413 Actividades     2020    447 Actividades </a:t>
            </a:r>
          </a:p>
          <a:p>
            <a:pPr marL="342900" indent="-342900">
              <a:buAutoNum type="arabicPlain" startAt="2019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411 Actividades     2021    587 Actividades      2021    30 Actividades     2021  571 Actividades     2021    554 Actividades </a:t>
            </a:r>
          </a:p>
          <a:p>
            <a:pPr marL="228600" indent="-228600">
              <a:buAutoNum type="arabicPlain" startAt="2022"/>
            </a:pPr>
            <a:r>
              <a:rPr lang="es-MX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367 Actividades     2022    610 Actividades      2022    34 Actividades     2022  634 Actividades     2022    555 Actividades </a:t>
            </a:r>
          </a:p>
          <a:p>
            <a:pPr marL="228600" indent="-228600">
              <a:buAutoNum type="arabicPlain" startAt="2023"/>
            </a:pPr>
            <a:r>
              <a:rPr lang="es-MX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380 Actividades     2023    523 Actividades </a:t>
            </a: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</a:t>
            </a:r>
            <a:r>
              <a:rPr lang="es-MX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2023    18 Actividades     2023  720 Actividades     2023    635 Actividades</a:t>
            </a:r>
          </a:p>
          <a:p>
            <a:pPr marL="228600" indent="-228600">
              <a:buAutoNum type="arabicPlain" startAt="2023"/>
            </a:pPr>
            <a:r>
              <a:rPr lang="es-MX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443 Actividades     2024    510 Actividades      2024    23 Actividades     2024  641 Actividades     2024    601 Actividades</a:t>
            </a:r>
            <a:endParaRPr lang="es-CO" sz="1100" cap="small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r>
              <a:rPr lang="es-CO" sz="1100" b="1" dirty="0">
                <a:solidFill>
                  <a:schemeClr val="accent1">
                    <a:lumMod val="50000"/>
                  </a:schemeClr>
                </a:solidFill>
              </a:rPr>
              <a:t>- - - - - - - - - - - - - - - - - - -  - - - - - - - - - - - - - - - - - - -     - - - - - - - - - - - - - - - - -  - - - - - - - - - - - - - - - - - - -    - -  - - - - - - - - -- - - - - - -       </a:t>
            </a:r>
          </a:p>
          <a:p>
            <a:r>
              <a:rPr lang="es-CO" sz="11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                                                                                                                                     SANTA FE                            USAQUÉN</a:t>
            </a:r>
          </a:p>
          <a:p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                                                                                                                               2018    366 Actividades     2018    297 Actividades</a:t>
            </a:r>
          </a:p>
          <a:p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                                                                                                                               2019    286 Actividades     2019    453 Actividades</a:t>
            </a:r>
          </a:p>
          <a:p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                                                                                                                               2020    442 Actividades     2020    520 Actividades</a:t>
            </a:r>
          </a:p>
          <a:p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                                                                                                                               2021    492 Actividades     2021    624 Actividades</a:t>
            </a:r>
          </a:p>
          <a:p>
            <a:r>
              <a:rPr lang="es-MX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                                                                                                                               2022    466 Actividades     2022    743 Actividades</a:t>
            </a:r>
          </a:p>
          <a:p>
            <a:r>
              <a:rPr lang="es-MX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                                                                                                                               2024    541 Actividades     2024    640 Actividades</a:t>
            </a:r>
            <a:endParaRPr lang="es-CO" sz="1100" cap="small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34" name="126 Conector recto">
            <a:extLst>
              <a:ext uri="{FF2B5EF4-FFF2-40B4-BE49-F238E27FC236}">
                <a16:creationId xmlns:a16="http://schemas.microsoft.com/office/drawing/2014/main" id="{46228E9D-8DE0-4FED-9745-BE995AB81082}"/>
              </a:ext>
            </a:extLst>
          </p:cNvPr>
          <p:cNvCxnSpPr>
            <a:cxnSpLocks/>
          </p:cNvCxnSpPr>
          <p:nvPr/>
        </p:nvCxnSpPr>
        <p:spPr>
          <a:xfrm>
            <a:off x="4020261" y="2473791"/>
            <a:ext cx="913246" cy="690993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6" name="Título 1">
            <a:extLst>
              <a:ext uri="{FF2B5EF4-FFF2-40B4-BE49-F238E27FC236}">
                <a16:creationId xmlns:a16="http://schemas.microsoft.com/office/drawing/2014/main" id="{95BE5F81-9503-41FF-97B4-9259B9F3ACD1}"/>
              </a:ext>
            </a:extLst>
          </p:cNvPr>
          <p:cNvSpPr txBox="1">
            <a:spLocks/>
          </p:cNvSpPr>
          <p:nvPr/>
        </p:nvSpPr>
        <p:spPr>
          <a:xfrm>
            <a:off x="4592869" y="4129232"/>
            <a:ext cx="7659945" cy="26245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11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ANTONIO NARIÑO            CIUDAD BOLÍVAR                                                                     PUENTE ARANDA             TEUSAQUILLO</a:t>
            </a:r>
          </a:p>
          <a:p>
            <a:pPr marL="342900" indent="-342900">
              <a:buAutoNum type="arabicPlain" startAt="2018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79 Actividades     2018     279 Actividades                                                         2018    174 Actividades     2018    164 Actividades </a:t>
            </a:r>
          </a:p>
          <a:p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2019     158 Actividades     2019     372 Actividades                                                        2019    283 Actividades     2019    256 Actividades</a:t>
            </a:r>
            <a:b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2020     218 Actividades     2020     550 Actividades                                                        2020    262 Actividades     2020    199 Actividades</a:t>
            </a:r>
          </a:p>
          <a:p>
            <a:pPr marL="228600" indent="-228600">
              <a:buAutoNum type="arabicPlain" startAt="2021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202 Actividades     2021     438 Actividades                                                        2021    345 Actividades     2021    267 Actividades</a:t>
            </a:r>
          </a:p>
          <a:p>
            <a:pPr marL="228600" indent="-228600">
              <a:buAutoNum type="arabicPlain" startAt="2022"/>
            </a:pPr>
            <a:r>
              <a:rPr lang="es-MX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226 Actividades     2022     457 Actividades                                                        2022    325 Actividades     2022    331 Actividades</a:t>
            </a:r>
          </a:p>
          <a:p>
            <a:pPr marL="228600" indent="-228600">
              <a:buAutoNum type="arabicPlain" startAt="2022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187 Actividades     2023     493 Actividades                                                        2023    301 Actividades     2023    259 Actividades</a:t>
            </a:r>
          </a:p>
          <a:p>
            <a:pPr marL="228600" indent="-228600">
              <a:buAutoNum type="arabicPlain" startAt="2022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240 Actividades     2024     623 Actividades                                                        2024    344 Actividades     2024    319 Actividades</a:t>
            </a:r>
          </a:p>
          <a:p>
            <a:r>
              <a:rPr lang="es-CO" sz="1100" b="1" dirty="0">
                <a:solidFill>
                  <a:schemeClr val="accent1">
                    <a:lumMod val="50000"/>
                  </a:schemeClr>
                </a:solidFill>
              </a:rPr>
              <a:t>- - - - - - - - - - - - - - - - - -   - - - - - - - - - - - - - - - - - - -     - - - - - - - - - - - - - - - - - - -   - - - - - - - - - - - - - - - - - - - - - - - - - - - - - - - - - - -  </a:t>
            </a:r>
          </a:p>
          <a:p>
            <a:r>
              <a:rPr lang="es-CO" sz="11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BOSA                                    LOS MÁRTIRES                  RAFAEL URIBE                   TUNJUELITO</a:t>
            </a:r>
            <a:endParaRPr lang="es-CO" sz="1100" b="1" dirty="0">
              <a:solidFill>
                <a:schemeClr val="accent1">
                  <a:lumMod val="50000"/>
                </a:schemeClr>
              </a:solidFill>
              <a:latin typeface="+mn-lt"/>
              <a:cs typeface="Calibri"/>
            </a:endParaRPr>
          </a:p>
          <a:p>
            <a:pPr marL="342900" indent="-342900">
              <a:buAutoNum type="arabicPlain" startAt="2018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    188 Actividades     2018    120 Actividades     2018    175 Actividades     2018    125 Actividades</a:t>
            </a:r>
            <a:endParaRPr lang="es-CO" sz="1100" cap="small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Calibri"/>
            </a:endParaRPr>
          </a:p>
          <a:p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2019     339 Actividades     2019    175 Actividades     2019    234 Actividades     2019    375 Actividades</a:t>
            </a:r>
            <a:endParaRPr lang="es-CO" sz="1100" cap="small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Calibri"/>
            </a:endParaRPr>
          </a:p>
          <a:p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2020     485 Actividades     2020    191 Actividades     2020    270 Actividades     2020    348 Actividades</a:t>
            </a:r>
          </a:p>
          <a:p>
            <a:pPr marL="228600" indent="-228600">
              <a:buAutoNum type="arabicPlain" startAt="2021"/>
            </a:pPr>
            <a:r>
              <a:rPr lang="es-CO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472 Actividades     2021    220 Actividades     2021    338 Actividades     2021    266 Actividades</a:t>
            </a:r>
          </a:p>
          <a:p>
            <a:pPr marL="228600" indent="-228600">
              <a:buAutoNum type="arabicPlain" startAt="2022"/>
            </a:pPr>
            <a:r>
              <a:rPr lang="es-MX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579 Actividades     2022    334 Actividades     2022    458 Actividades     2022    301 Actividades     </a:t>
            </a:r>
          </a:p>
          <a:p>
            <a:pPr marL="228600" indent="-228600">
              <a:buAutoNum type="arabicPlain" startAt="2022"/>
            </a:pPr>
            <a:r>
              <a:rPr lang="es-MX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561 Actividades     2023    292 Actividades     2023    488 Actividades     2023    266 Actividades</a:t>
            </a:r>
          </a:p>
          <a:p>
            <a:pPr marL="228600" indent="-228600">
              <a:buAutoNum type="arabicPlain" startAt="2022"/>
            </a:pPr>
            <a:r>
              <a:rPr lang="es-MX" sz="1100" cap="small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585 Actividades     2024    300 Actividades     2024    385 Actividades     2024    292 Actividades </a:t>
            </a:r>
            <a:endParaRPr lang="es-CO" sz="1200" cap="small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39" name="161 Conector recto">
            <a:extLst>
              <a:ext uri="{FF2B5EF4-FFF2-40B4-BE49-F238E27FC236}">
                <a16:creationId xmlns:a16="http://schemas.microsoft.com/office/drawing/2014/main" id="{86117C25-F17C-4A44-A59F-3B391F214E6B}"/>
              </a:ext>
            </a:extLst>
          </p:cNvPr>
          <p:cNvCxnSpPr>
            <a:cxnSpLocks/>
          </p:cNvCxnSpPr>
          <p:nvPr/>
        </p:nvCxnSpPr>
        <p:spPr>
          <a:xfrm>
            <a:off x="4561544" y="4680444"/>
            <a:ext cx="0" cy="78261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35287CFB-9D52-4C1C-91E1-7ED6E1636E07}"/>
              </a:ext>
            </a:extLst>
          </p:cNvPr>
          <p:cNvCxnSpPr>
            <a:cxnSpLocks/>
          </p:cNvCxnSpPr>
          <p:nvPr/>
        </p:nvCxnSpPr>
        <p:spPr>
          <a:xfrm>
            <a:off x="89647" y="1252366"/>
            <a:ext cx="11955464" cy="0"/>
          </a:xfrm>
          <a:prstGeom prst="line">
            <a:avLst/>
          </a:prstGeom>
          <a:ln w="60325"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uadroTexto 45">
            <a:extLst>
              <a:ext uri="{FF2B5EF4-FFF2-40B4-BE49-F238E27FC236}">
                <a16:creationId xmlns:a16="http://schemas.microsoft.com/office/drawing/2014/main" id="{0D2F997C-8D14-494C-AE5B-56C9049E3FBF}"/>
              </a:ext>
            </a:extLst>
          </p:cNvPr>
          <p:cNvSpPr txBox="1"/>
          <p:nvPr/>
        </p:nvSpPr>
        <p:spPr>
          <a:xfrm>
            <a:off x="1306058" y="134547"/>
            <a:ext cx="98819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2pPr lvl="1">
              <a:tabLst>
                <a:tab pos="914400" algn="l"/>
              </a:tabLst>
              <a:defRPr sz="3600" b="1" cap="small">
                <a:solidFill>
                  <a:schemeClr val="bg1"/>
                </a:solidFill>
                <a:latin typeface="Candara" panose="020E0502030303020204" pitchFamily="34" charset="0"/>
              </a:defRPr>
            </a:lvl2pPr>
          </a:lstStyle>
          <a:p>
            <a:pPr lvl="1"/>
            <a:r>
              <a:rPr lang="es-CO" kern="0" dirty="0">
                <a:solidFill>
                  <a:schemeClr val="accent1">
                    <a:lumMod val="50000"/>
                  </a:schemeClr>
                </a:solidFill>
              </a:rPr>
              <a:t>GESTIÓN SOCIAL 2018 - 2024</a:t>
            </a:r>
          </a:p>
          <a:p>
            <a:pPr lvl="1"/>
            <a:r>
              <a:rPr lang="es-CO" sz="1600" b="0" dirty="0">
                <a:solidFill>
                  <a:schemeClr val="accent1">
                    <a:lumMod val="50000"/>
                  </a:schemeClr>
                </a:solidFill>
              </a:rPr>
              <a:t>Así va la socialización y sensibilización del Esquema de Aseo con las comunidades</a:t>
            </a:r>
            <a:endParaRPr lang="es-CO" kern="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0" name="Gráfico 3" descr="Usuarios">
            <a:extLst>
              <a:ext uri="{FF2B5EF4-FFF2-40B4-BE49-F238E27FC236}">
                <a16:creationId xmlns:a16="http://schemas.microsoft.com/office/drawing/2014/main" id="{51CA8675-2182-4860-A721-6E25C5FAE8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2973" y="115953"/>
            <a:ext cx="929739" cy="929739"/>
          </a:xfrm>
          <a:prstGeom prst="rect">
            <a:avLst/>
          </a:prstGeom>
        </p:spPr>
      </p:pic>
      <p:cxnSp>
        <p:nvCxnSpPr>
          <p:cNvPr id="22" name="161 Conector recto">
            <a:extLst>
              <a:ext uri="{FF2B5EF4-FFF2-40B4-BE49-F238E27FC236}">
                <a16:creationId xmlns:a16="http://schemas.microsoft.com/office/drawing/2014/main" id="{299C7766-6F85-D4EB-2E00-F07F93E00266}"/>
              </a:ext>
            </a:extLst>
          </p:cNvPr>
          <p:cNvCxnSpPr>
            <a:cxnSpLocks/>
          </p:cNvCxnSpPr>
          <p:nvPr/>
        </p:nvCxnSpPr>
        <p:spPr>
          <a:xfrm>
            <a:off x="4034231" y="1324549"/>
            <a:ext cx="0" cy="114924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4" name="54 Conector recto">
            <a:extLst>
              <a:ext uri="{FF2B5EF4-FFF2-40B4-BE49-F238E27FC236}">
                <a16:creationId xmlns:a16="http://schemas.microsoft.com/office/drawing/2014/main" id="{425813C8-F5C8-5DD0-4E3C-0F1893CAA1EC}"/>
              </a:ext>
            </a:extLst>
          </p:cNvPr>
          <p:cNvCxnSpPr>
            <a:cxnSpLocks/>
          </p:cNvCxnSpPr>
          <p:nvPr/>
        </p:nvCxnSpPr>
        <p:spPr>
          <a:xfrm flipV="1">
            <a:off x="4561544" y="3949833"/>
            <a:ext cx="82959" cy="735835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7985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D4502295-7C5B-4FFD-B638-93EEC95F2A27}"/>
              </a:ext>
            </a:extLst>
          </p:cNvPr>
          <p:cNvCxnSpPr>
            <a:cxnSpLocks/>
          </p:cNvCxnSpPr>
          <p:nvPr/>
        </p:nvCxnSpPr>
        <p:spPr>
          <a:xfrm>
            <a:off x="100093" y="1113686"/>
            <a:ext cx="11955464" cy="0"/>
          </a:xfrm>
          <a:prstGeom prst="line">
            <a:avLst/>
          </a:prstGeom>
          <a:ln w="60325"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áfico 3" descr="Usuarios">
            <a:extLst>
              <a:ext uri="{FF2B5EF4-FFF2-40B4-BE49-F238E27FC236}">
                <a16:creationId xmlns:a16="http://schemas.microsoft.com/office/drawing/2014/main" id="{51CA8675-2182-4860-A721-6E25C5FAE8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093" y="183947"/>
            <a:ext cx="929739" cy="929739"/>
          </a:xfrm>
          <a:prstGeom prst="rect">
            <a:avLst/>
          </a:prstGeom>
        </p:spPr>
      </p:pic>
      <p:sp>
        <p:nvSpPr>
          <p:cNvPr id="10" name="CuadroTexto 5">
            <a:extLst>
              <a:ext uri="{FF2B5EF4-FFF2-40B4-BE49-F238E27FC236}">
                <a16:creationId xmlns:a16="http://schemas.microsoft.com/office/drawing/2014/main" id="{79CA2A3B-7101-4E4C-972D-39F8CB0B9794}"/>
              </a:ext>
            </a:extLst>
          </p:cNvPr>
          <p:cNvSpPr txBox="1"/>
          <p:nvPr/>
        </p:nvSpPr>
        <p:spPr>
          <a:xfrm>
            <a:off x="659231" y="325650"/>
            <a:ext cx="12102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2pPr lvl="1">
              <a:tabLst>
                <a:tab pos="914400" algn="l"/>
              </a:tabLst>
              <a:defRPr sz="3600" b="1" cap="small">
                <a:solidFill>
                  <a:schemeClr val="bg1"/>
                </a:solidFill>
                <a:latin typeface="Candara" panose="020E0502030303020204" pitchFamily="34" charset="0"/>
              </a:defRPr>
            </a:lvl2pPr>
          </a:lstStyle>
          <a:p>
            <a:pPr lvl="1"/>
            <a:r>
              <a:rPr lang="es-CO" kern="0" dirty="0">
                <a:solidFill>
                  <a:schemeClr val="accent1">
                    <a:lumMod val="50000"/>
                  </a:schemeClr>
                </a:solidFill>
              </a:rPr>
              <a:t>ACTIVIDADES DEL PROGRAMA DE GESTIÓN SOCIAL</a:t>
            </a:r>
          </a:p>
        </p:txBody>
      </p:sp>
      <p:graphicFrame>
        <p:nvGraphicFramePr>
          <p:cNvPr id="8" name="12 Tabla">
            <a:extLst>
              <a:ext uri="{FF2B5EF4-FFF2-40B4-BE49-F238E27FC236}">
                <a16:creationId xmlns:a16="http://schemas.microsoft.com/office/drawing/2014/main" id="{A5BEAAFC-FA2E-4912-9208-9FB748500BCA}"/>
              </a:ext>
            </a:extLst>
          </p:cNvPr>
          <p:cNvGraphicFramePr>
            <a:graphicFrameLocks noGrp="1"/>
          </p:cNvGraphicFramePr>
          <p:nvPr/>
        </p:nvGraphicFramePr>
        <p:xfrm>
          <a:off x="2601866" y="1459012"/>
          <a:ext cx="7786472" cy="5484421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13404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7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84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6663">
                  <a:extLst>
                    <a:ext uri="{9D8B030D-6E8A-4147-A177-3AD203B41FA5}">
                      <a16:colId xmlns:a16="http://schemas.microsoft.com/office/drawing/2014/main" val="1581033583"/>
                    </a:ext>
                  </a:extLst>
                </a:gridCol>
                <a:gridCol w="1447583">
                  <a:extLst>
                    <a:ext uri="{9D8B030D-6E8A-4147-A177-3AD203B41FA5}">
                      <a16:colId xmlns:a16="http://schemas.microsoft.com/office/drawing/2014/main" val="2725976752"/>
                    </a:ext>
                  </a:extLst>
                </a:gridCol>
                <a:gridCol w="9158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9338"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LOCALIDAD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ACTIVIDADES PROGRAMA DE GESTIÓN SOCIAL</a:t>
                      </a:r>
                      <a:endParaRPr lang="es-CO" sz="1200" b="1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ACTIVIDADES ANEXO 2</a:t>
                      </a:r>
                      <a:endParaRPr lang="es-CO" sz="1200" b="1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s-CO" sz="1200" b="1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s-CO" sz="1200" b="1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91018954"/>
                  </a:ext>
                </a:extLst>
              </a:tr>
              <a:tr h="288758">
                <a:tc v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LOCALIDAD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ACTIVIDADES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es-CO" sz="1200" b="1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2018 - DIC 2022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1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ACTIVIDADES 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es-MX" sz="1200" b="1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ENERO - DIC 2023</a:t>
                      </a:r>
                      <a:endParaRPr lang="es-CO" sz="1200" b="1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1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ACTIVIDADES 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es-MX" sz="1200" b="1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ENERO - DIC 2024</a:t>
                      </a:r>
                      <a:endParaRPr lang="es-CO" sz="1200" b="1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1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ACTIVIDADES ENERO A  MARZO 2025</a:t>
                      </a:r>
                      <a:endParaRPr lang="es-CO" sz="1200" b="1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36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Antonio Nariño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1.318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Barrios Unidos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1.401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Bosa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3.298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Candelaria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1.679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2.478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284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Chapinero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2.184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3.345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Ciudad Bolívar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2.053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3.297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Engativá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1.840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2.498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95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Fontibón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1.848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3.062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Kennedy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2.888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4.674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Los Mártires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1.652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Puente Aranda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1.342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2.052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Rafael Uribe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1.427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2.376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San Cristóbal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2.162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3.060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Santa Fe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1.825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2.848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Suba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2.388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3.534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Sumapaz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261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Teusaquillo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1.804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Tunjuelito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1.370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1.978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Usaquén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2.219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3.489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Usme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2.113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3.429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4908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TOTAL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33.648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8.125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8.002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2.079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51.854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6961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D4502295-7C5B-4FFD-B638-93EEC95F2A27}"/>
              </a:ext>
            </a:extLst>
          </p:cNvPr>
          <p:cNvCxnSpPr>
            <a:cxnSpLocks/>
          </p:cNvCxnSpPr>
          <p:nvPr/>
        </p:nvCxnSpPr>
        <p:spPr>
          <a:xfrm>
            <a:off x="89646" y="1195805"/>
            <a:ext cx="11955464" cy="0"/>
          </a:xfrm>
          <a:prstGeom prst="line">
            <a:avLst/>
          </a:prstGeom>
          <a:ln w="60325"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45">
            <a:extLst>
              <a:ext uri="{FF2B5EF4-FFF2-40B4-BE49-F238E27FC236}">
                <a16:creationId xmlns:a16="http://schemas.microsoft.com/office/drawing/2014/main" id="{0D2F997C-8D14-494C-AE5B-56C9049E3FBF}"/>
              </a:ext>
            </a:extLst>
          </p:cNvPr>
          <p:cNvSpPr txBox="1"/>
          <p:nvPr/>
        </p:nvSpPr>
        <p:spPr>
          <a:xfrm>
            <a:off x="487980" y="351316"/>
            <a:ext cx="116605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2pPr lvl="1">
              <a:tabLst>
                <a:tab pos="914400" algn="l"/>
              </a:tabLst>
              <a:defRPr sz="3600" b="1" cap="small">
                <a:solidFill>
                  <a:schemeClr val="bg1"/>
                </a:solidFill>
                <a:latin typeface="Candara" panose="020E0502030303020204" pitchFamily="34" charset="0"/>
              </a:defRPr>
            </a:lvl2pPr>
          </a:lstStyle>
          <a:p>
            <a:pPr lvl="1"/>
            <a:r>
              <a:rPr lang="es-CO" sz="3200" kern="0" dirty="0">
                <a:solidFill>
                  <a:schemeClr val="accent1">
                    <a:lumMod val="50000"/>
                  </a:schemeClr>
                </a:solidFill>
              </a:rPr>
              <a:t>ACTIVIDADES DEL PROGRAMA DE GESTIÓN SOCIAL 2025</a:t>
            </a:r>
          </a:p>
        </p:txBody>
      </p:sp>
      <p:pic>
        <p:nvPicPr>
          <p:cNvPr id="9" name="Gráfico 3" descr="Usuarios">
            <a:extLst>
              <a:ext uri="{FF2B5EF4-FFF2-40B4-BE49-F238E27FC236}">
                <a16:creationId xmlns:a16="http://schemas.microsoft.com/office/drawing/2014/main" id="{51CA8675-2182-4860-A721-6E25C5FAE8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424" y="266066"/>
            <a:ext cx="929739" cy="929739"/>
          </a:xfrm>
          <a:prstGeom prst="rect">
            <a:avLst/>
          </a:prstGeom>
        </p:spPr>
      </p:pic>
      <p:graphicFrame>
        <p:nvGraphicFramePr>
          <p:cNvPr id="7" name="12 Tabla">
            <a:extLst>
              <a:ext uri="{FF2B5EF4-FFF2-40B4-BE49-F238E27FC236}">
                <a16:creationId xmlns:a16="http://schemas.microsoft.com/office/drawing/2014/main" id="{E292E9DA-9CD4-4093-A9A0-3A534E12576E}"/>
              </a:ext>
            </a:extLst>
          </p:cNvPr>
          <p:cNvGraphicFramePr>
            <a:graphicFrameLocks noGrp="1"/>
          </p:cNvGraphicFramePr>
          <p:nvPr/>
        </p:nvGraphicFramePr>
        <p:xfrm>
          <a:off x="3325375" y="1455520"/>
          <a:ext cx="5777680" cy="5113783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1120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43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4342">
                  <a:extLst>
                    <a:ext uri="{9D8B030D-6E8A-4147-A177-3AD203B41FA5}">
                      <a16:colId xmlns:a16="http://schemas.microsoft.com/office/drawing/2014/main" val="4289290690"/>
                    </a:ext>
                  </a:extLst>
                </a:gridCol>
                <a:gridCol w="1164342">
                  <a:extLst>
                    <a:ext uri="{9D8B030D-6E8A-4147-A177-3AD203B41FA5}">
                      <a16:colId xmlns:a16="http://schemas.microsoft.com/office/drawing/2014/main" val="4268329414"/>
                    </a:ext>
                  </a:extLst>
                </a:gridCol>
                <a:gridCol w="1164342">
                  <a:extLst>
                    <a:ext uri="{9D8B030D-6E8A-4147-A177-3AD203B41FA5}">
                      <a16:colId xmlns:a16="http://schemas.microsoft.com/office/drawing/2014/main" val="3797391876"/>
                    </a:ext>
                  </a:extLst>
                </a:gridCol>
              </a:tblGrid>
              <a:tr h="377595"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LOCALIDAD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ACTIVIDADES ENERO A MARZO 2025</a:t>
                      </a:r>
                      <a:endParaRPr kumimoji="0" lang="es-CO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CO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CO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04052776"/>
                  </a:ext>
                </a:extLst>
              </a:tr>
              <a:tr h="144603">
                <a:tc v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LOCALIDAD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ENERO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FEBRERO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MARZO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TOTAL 2025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36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Antonio Nariño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Barrios Unidos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Bosa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920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Candelaria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284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Chapinero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Ciudad Bolívar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Engativá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95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Fontibón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Kennedy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Los Mártires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Puente Aranda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Rafael Uribe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San Cristóbal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Santa Fe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Suba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Sumapaz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Teusaquillo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Tunjuelito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Usaquén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Usme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15782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TOTAL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2.079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6706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3101731" y="1420011"/>
          <a:ext cx="8868618" cy="5161739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11312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17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3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3192">
                  <a:extLst>
                    <a:ext uri="{9D8B030D-6E8A-4147-A177-3AD203B41FA5}">
                      <a16:colId xmlns:a16="http://schemas.microsoft.com/office/drawing/2014/main" val="368655991"/>
                    </a:ext>
                  </a:extLst>
                </a:gridCol>
                <a:gridCol w="1357460">
                  <a:extLst>
                    <a:ext uri="{9D8B030D-6E8A-4147-A177-3AD203B41FA5}">
                      <a16:colId xmlns:a16="http://schemas.microsoft.com/office/drawing/2014/main" val="3639436991"/>
                    </a:ext>
                  </a:extLst>
                </a:gridCol>
                <a:gridCol w="1457747">
                  <a:extLst>
                    <a:ext uri="{9D8B030D-6E8A-4147-A177-3AD203B41FA5}">
                      <a16:colId xmlns:a16="http://schemas.microsoft.com/office/drawing/2014/main" val="3607185066"/>
                    </a:ext>
                  </a:extLst>
                </a:gridCol>
                <a:gridCol w="9440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7419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LOCALIDAD</a:t>
                      </a:r>
                    </a:p>
                  </a:txBody>
                  <a:tcPr marL="9525" marR="9525" marT="9525" marB="0" anchor="ctr"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ASISTENCIA ACTIVIDADES PROGRAMA GESTI</a:t>
                      </a:r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ÓN SOCIAL</a:t>
                      </a:r>
                      <a:endParaRPr lang="es-MX" sz="1200" b="1" i="0" u="none" strike="noStrike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ASISTENCIA ACTIVIDADES ANEXO 2</a:t>
                      </a:r>
                    </a:p>
                    <a:p>
                      <a:pPr algn="ctr" rtl="0" fontAlgn="ctr"/>
                      <a:endParaRPr lang="es-MX" sz="1200" b="1" i="0" u="none" strike="noStrike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s-MX" sz="1200" b="1" i="0" u="none" strike="noStrike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s-CO" sz="1200" b="1" i="0" u="none" strike="noStrike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40" marR="7940" marT="7940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s-CO" sz="1200" b="1" i="0" u="none" strike="noStrike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1220804"/>
                  </a:ext>
                </a:extLst>
              </a:tr>
              <a:tr h="478957">
                <a:tc vMerge="1"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LOCALIDAD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ASISTENCIA </a:t>
                      </a:r>
                    </a:p>
                    <a:p>
                      <a:pPr algn="ctr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2018 - DIC 2021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ASISTENCIA </a:t>
                      </a:r>
                    </a:p>
                    <a:p>
                      <a:pPr algn="ctr" rtl="0" fontAlgn="b"/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ENERO – DIC 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ASISTENCIA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FEB – DIC 2023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ASISTENCIA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ENERO – DIC 2024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ASISTENCIA </a:t>
                      </a:r>
                    </a:p>
                    <a:p>
                      <a:pPr algn="ctr" rtl="0" fontAlgn="b"/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ENERO - MARZO 2025</a:t>
                      </a:r>
                      <a:endParaRPr lang="es-CO" sz="1200" b="1" i="0" u="none" strike="noStrike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938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Antonio Nariño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26.680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9.057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7.744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8.169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1.502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53.152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Barrios Unidos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40.984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6.020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4.295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6.821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1.388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59.508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Bosa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54.027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22.293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26.662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19.681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4.135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126.798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Candelaria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21.094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4.562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4.258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7.687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1.816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39.417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2546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Chapinero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43.483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8.113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6.514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20.064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79.072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Ciudad Bolívar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54.334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18.007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17.560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18.510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2.739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111.150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Engativá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65.322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13.005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11.529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12.979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2.565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105.400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Fontibón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77.054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21.308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21.526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20.700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4.356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144.944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Kennedy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161.129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56.657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46.790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39.507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11.226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315.309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Los Mártires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23.638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7.570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</a:t>
                      </a:r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.142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7.661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1.402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48.413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Puente Aranda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42.261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12.867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8.760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9.026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1.472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74.386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Rafael Uribe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51.211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16.663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20.626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12.965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1.900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103.365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San Cristóbal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122.770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13.313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8.947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11.963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2.706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159.699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Santa Fe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36.053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6.174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7.527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9.231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1.208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60.193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Suba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68.393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19.238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19.638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18.216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3.171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128.656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Sumapaz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2.187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342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3.268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Teusaquillo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33.077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5.836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6.591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6.523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53.048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Tunjuelito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40.656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8.543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</a:t>
                      </a:r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.848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6.368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65.609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Usaquén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123.243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11.349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8.882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18.997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2.849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165.320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Usme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127.557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13.757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7.756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13.083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2.801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164.954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28261"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1.215.153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274.697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252.887</a:t>
                      </a:r>
                      <a:endParaRPr lang="es-CO" sz="1200" b="1" i="0" u="none" strike="noStrike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268.493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50.431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2.061.661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E69823F1-50A9-4EAC-B715-0FB37813795B}"/>
              </a:ext>
            </a:extLst>
          </p:cNvPr>
          <p:cNvCxnSpPr>
            <a:cxnSpLocks/>
          </p:cNvCxnSpPr>
          <p:nvPr/>
        </p:nvCxnSpPr>
        <p:spPr>
          <a:xfrm>
            <a:off x="118268" y="1158098"/>
            <a:ext cx="11955464" cy="0"/>
          </a:xfrm>
          <a:prstGeom prst="line">
            <a:avLst/>
          </a:prstGeom>
          <a:ln w="60325"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>
            <a:extLst>
              <a:ext uri="{FF2B5EF4-FFF2-40B4-BE49-F238E27FC236}">
                <a16:creationId xmlns:a16="http://schemas.microsoft.com/office/drawing/2014/main" id="{62139D61-8D36-47FA-A3C9-CEDCCD55970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651" y="2854580"/>
            <a:ext cx="2757641" cy="1930349"/>
          </a:xfrm>
          <a:prstGeom prst="rect">
            <a:avLst/>
          </a:prstGeom>
        </p:spPr>
      </p:pic>
      <p:sp>
        <p:nvSpPr>
          <p:cNvPr id="8" name="CuadroTexto 45">
            <a:extLst>
              <a:ext uri="{FF2B5EF4-FFF2-40B4-BE49-F238E27FC236}">
                <a16:creationId xmlns:a16="http://schemas.microsoft.com/office/drawing/2014/main" id="{0D2F997C-8D14-494C-AE5B-56C9049E3FBF}"/>
              </a:ext>
            </a:extLst>
          </p:cNvPr>
          <p:cNvSpPr txBox="1"/>
          <p:nvPr/>
        </p:nvSpPr>
        <p:spPr>
          <a:xfrm>
            <a:off x="955184" y="276250"/>
            <a:ext cx="11236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2pPr lvl="1">
              <a:tabLst>
                <a:tab pos="914400" algn="l"/>
              </a:tabLst>
              <a:defRPr sz="3600" b="1" cap="small">
                <a:solidFill>
                  <a:schemeClr val="bg1"/>
                </a:solidFill>
                <a:latin typeface="Candara" panose="020E0502030303020204" pitchFamily="34" charset="0"/>
              </a:defRPr>
            </a:lvl2pPr>
          </a:lstStyle>
          <a:p>
            <a:pPr lvl="1"/>
            <a:r>
              <a:rPr lang="es-CO" sz="3200" kern="0" dirty="0">
                <a:solidFill>
                  <a:schemeClr val="accent1">
                    <a:lumMod val="50000"/>
                  </a:schemeClr>
                </a:solidFill>
              </a:rPr>
              <a:t>ACTIVIDADES DEL PROGRAMA DE GESTIÓN SOCIAL 2025</a:t>
            </a:r>
          </a:p>
        </p:txBody>
      </p:sp>
      <p:pic>
        <p:nvPicPr>
          <p:cNvPr id="10" name="Gráfico 3" descr="Usuarios">
            <a:extLst>
              <a:ext uri="{FF2B5EF4-FFF2-40B4-BE49-F238E27FC236}">
                <a16:creationId xmlns:a16="http://schemas.microsoft.com/office/drawing/2014/main" id="{51CA8675-2182-4860-A721-6E25C5FAE8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3053" y="134547"/>
            <a:ext cx="929739" cy="929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324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E69823F1-50A9-4EAC-B715-0FB37813795B}"/>
              </a:ext>
            </a:extLst>
          </p:cNvPr>
          <p:cNvCxnSpPr>
            <a:cxnSpLocks/>
          </p:cNvCxnSpPr>
          <p:nvPr/>
        </p:nvCxnSpPr>
        <p:spPr>
          <a:xfrm>
            <a:off x="118268" y="1158098"/>
            <a:ext cx="11955464" cy="0"/>
          </a:xfrm>
          <a:prstGeom prst="line">
            <a:avLst/>
          </a:prstGeom>
          <a:ln w="60325"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>
            <a:extLst>
              <a:ext uri="{FF2B5EF4-FFF2-40B4-BE49-F238E27FC236}">
                <a16:creationId xmlns:a16="http://schemas.microsoft.com/office/drawing/2014/main" id="{62139D61-8D36-47FA-A3C9-CEDCCD55970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070" y="3021168"/>
            <a:ext cx="2161603" cy="1513122"/>
          </a:xfrm>
          <a:prstGeom prst="rect">
            <a:avLst/>
          </a:prstGeom>
        </p:spPr>
      </p:pic>
      <p:sp>
        <p:nvSpPr>
          <p:cNvPr id="8" name="CuadroTexto 45">
            <a:extLst>
              <a:ext uri="{FF2B5EF4-FFF2-40B4-BE49-F238E27FC236}">
                <a16:creationId xmlns:a16="http://schemas.microsoft.com/office/drawing/2014/main" id="{0D2F997C-8D14-494C-AE5B-56C9049E3FBF}"/>
              </a:ext>
            </a:extLst>
          </p:cNvPr>
          <p:cNvSpPr txBox="1"/>
          <p:nvPr/>
        </p:nvSpPr>
        <p:spPr>
          <a:xfrm>
            <a:off x="971626" y="276250"/>
            <a:ext cx="11102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2pPr lvl="1">
              <a:tabLst>
                <a:tab pos="914400" algn="l"/>
              </a:tabLst>
              <a:defRPr sz="3600" b="1" cap="small">
                <a:solidFill>
                  <a:schemeClr val="bg1"/>
                </a:solidFill>
                <a:latin typeface="Candara" panose="020E0502030303020204" pitchFamily="34" charset="0"/>
              </a:defRPr>
            </a:lvl2pPr>
          </a:lstStyle>
          <a:p>
            <a:pPr lvl="1"/>
            <a:r>
              <a:rPr lang="es-CO" sz="3200" kern="0" dirty="0">
                <a:solidFill>
                  <a:schemeClr val="accent1">
                    <a:lumMod val="50000"/>
                  </a:schemeClr>
                </a:solidFill>
              </a:rPr>
              <a:t>ACTIVIDADES DEL PROGRAMA DE GESTIÓN SOCIAL 2025</a:t>
            </a:r>
          </a:p>
        </p:txBody>
      </p:sp>
      <p:pic>
        <p:nvPicPr>
          <p:cNvPr id="10" name="Gráfico 3" descr="Usuarios">
            <a:extLst>
              <a:ext uri="{FF2B5EF4-FFF2-40B4-BE49-F238E27FC236}">
                <a16:creationId xmlns:a16="http://schemas.microsoft.com/office/drawing/2014/main" id="{51CA8675-2182-4860-A721-6E25C5FAE8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3053" y="134547"/>
            <a:ext cx="929739" cy="929739"/>
          </a:xfrm>
          <a:prstGeom prst="rect">
            <a:avLst/>
          </a:prstGeom>
        </p:spPr>
      </p:pic>
      <p:graphicFrame>
        <p:nvGraphicFramePr>
          <p:cNvPr id="11" name="12 Tabla">
            <a:extLst>
              <a:ext uri="{FF2B5EF4-FFF2-40B4-BE49-F238E27FC236}">
                <a16:creationId xmlns:a16="http://schemas.microsoft.com/office/drawing/2014/main" id="{DA526A8A-45F1-4C2A-AA9B-1B3216387C1B}"/>
              </a:ext>
            </a:extLst>
          </p:cNvPr>
          <p:cNvGraphicFramePr>
            <a:graphicFrameLocks noGrp="1"/>
          </p:cNvGraphicFramePr>
          <p:nvPr/>
        </p:nvGraphicFramePr>
        <p:xfrm>
          <a:off x="3816196" y="1464380"/>
          <a:ext cx="6487866" cy="4981486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13841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59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5921">
                  <a:extLst>
                    <a:ext uri="{9D8B030D-6E8A-4147-A177-3AD203B41FA5}">
                      <a16:colId xmlns:a16="http://schemas.microsoft.com/office/drawing/2014/main" val="2933502001"/>
                    </a:ext>
                  </a:extLst>
                </a:gridCol>
                <a:gridCol w="1275921">
                  <a:extLst>
                    <a:ext uri="{9D8B030D-6E8A-4147-A177-3AD203B41FA5}">
                      <a16:colId xmlns:a16="http://schemas.microsoft.com/office/drawing/2014/main" val="2233977012"/>
                    </a:ext>
                  </a:extLst>
                </a:gridCol>
                <a:gridCol w="1275921">
                  <a:extLst>
                    <a:ext uri="{9D8B030D-6E8A-4147-A177-3AD203B41FA5}">
                      <a16:colId xmlns:a16="http://schemas.microsoft.com/office/drawing/2014/main" val="206420398"/>
                    </a:ext>
                  </a:extLst>
                </a:gridCol>
              </a:tblGrid>
              <a:tr h="441635"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LOCALIDAD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ASISTENCIA ENERO A MARZO 2025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b="1" i="0" u="none" strike="noStrike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b="1" i="0" u="none" strike="noStrike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28970749"/>
                  </a:ext>
                </a:extLst>
              </a:tr>
              <a:tr h="309284">
                <a:tc v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LOCALIDAD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ENERO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FEBRERO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MARZO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93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Antonio Nariño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1.502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Barrios Unidos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1.388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Bosa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1.314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2.162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4.135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Candelaria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1.816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254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Chapinero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898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Ciudad Bolívar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2.739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Engativá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2.565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Fontibón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2.248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1.327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4.356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Kennedy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2.966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3505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4.755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11.226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Los Mártires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1.402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Puente Aranda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1.472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Rafael Uribe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1.900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San Cristóbal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1.559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2.706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Santa Fe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1.208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Suba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3.171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Sumapaz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Teusaquillo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1.021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Tunjuelito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1.194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Usaquén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1.913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2.849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Usme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1.215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2.801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2826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TOTAL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12.344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17.684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20.403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50.431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8107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D4502295-7C5B-4FFD-B638-93EEC95F2A27}"/>
              </a:ext>
            </a:extLst>
          </p:cNvPr>
          <p:cNvCxnSpPr>
            <a:cxnSpLocks/>
          </p:cNvCxnSpPr>
          <p:nvPr/>
        </p:nvCxnSpPr>
        <p:spPr>
          <a:xfrm>
            <a:off x="89647" y="1252366"/>
            <a:ext cx="11955464" cy="0"/>
          </a:xfrm>
          <a:prstGeom prst="line">
            <a:avLst/>
          </a:prstGeom>
          <a:ln w="60325"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áfico 3" descr="Usuarios">
            <a:extLst>
              <a:ext uri="{FF2B5EF4-FFF2-40B4-BE49-F238E27FC236}">
                <a16:creationId xmlns:a16="http://schemas.microsoft.com/office/drawing/2014/main" id="{51CA8675-2182-4860-A721-6E25C5FAE8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093" y="183947"/>
            <a:ext cx="929739" cy="929739"/>
          </a:xfrm>
          <a:prstGeom prst="rect">
            <a:avLst/>
          </a:prstGeom>
        </p:spPr>
      </p:pic>
      <p:sp>
        <p:nvSpPr>
          <p:cNvPr id="10" name="CuadroTexto 5">
            <a:extLst>
              <a:ext uri="{FF2B5EF4-FFF2-40B4-BE49-F238E27FC236}">
                <a16:creationId xmlns:a16="http://schemas.microsoft.com/office/drawing/2014/main" id="{79CA2A3B-7101-4E4C-972D-39F8CB0B9794}"/>
              </a:ext>
            </a:extLst>
          </p:cNvPr>
          <p:cNvSpPr txBox="1"/>
          <p:nvPr/>
        </p:nvSpPr>
        <p:spPr>
          <a:xfrm>
            <a:off x="564962" y="387566"/>
            <a:ext cx="1210235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2pPr lvl="1">
              <a:tabLst>
                <a:tab pos="914400" algn="l"/>
              </a:tabLst>
              <a:defRPr sz="3600" b="1" cap="small">
                <a:solidFill>
                  <a:schemeClr val="bg1"/>
                </a:solidFill>
                <a:latin typeface="Candara" panose="020E0502030303020204" pitchFamily="34" charset="0"/>
              </a:defRPr>
            </a:lvl2pPr>
          </a:lstStyle>
          <a:p>
            <a:pPr lvl="1"/>
            <a:r>
              <a:rPr lang="es-CO" sz="3500" kern="0" dirty="0">
                <a:solidFill>
                  <a:schemeClr val="accent1">
                    <a:lumMod val="50000"/>
                  </a:schemeClr>
                </a:solidFill>
              </a:rPr>
              <a:t>CAMPAÑAS CULTURA CIUDADANA - APROVECHAMIENTO</a:t>
            </a:r>
          </a:p>
        </p:txBody>
      </p:sp>
      <p:graphicFrame>
        <p:nvGraphicFramePr>
          <p:cNvPr id="8" name="12 Tabla">
            <a:extLst>
              <a:ext uri="{FF2B5EF4-FFF2-40B4-BE49-F238E27FC236}">
                <a16:creationId xmlns:a16="http://schemas.microsoft.com/office/drawing/2014/main" id="{A5BEAAFC-FA2E-4912-9208-9FB748500BCA}"/>
              </a:ext>
            </a:extLst>
          </p:cNvPr>
          <p:cNvGraphicFramePr>
            <a:graphicFrameLocks noGrp="1"/>
          </p:cNvGraphicFramePr>
          <p:nvPr/>
        </p:nvGraphicFramePr>
        <p:xfrm>
          <a:off x="1374315" y="1486225"/>
          <a:ext cx="8444130" cy="5301541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1352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22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16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3820">
                  <a:extLst>
                    <a:ext uri="{9D8B030D-6E8A-4147-A177-3AD203B41FA5}">
                      <a16:colId xmlns:a16="http://schemas.microsoft.com/office/drawing/2014/main" val="1581033583"/>
                    </a:ext>
                  </a:extLst>
                </a:gridCol>
                <a:gridCol w="1499099">
                  <a:extLst>
                    <a:ext uri="{9D8B030D-6E8A-4147-A177-3AD203B41FA5}">
                      <a16:colId xmlns:a16="http://schemas.microsoft.com/office/drawing/2014/main" val="2076764876"/>
                    </a:ext>
                  </a:extLst>
                </a:gridCol>
                <a:gridCol w="12150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9338"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LOCALIDAD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ACTIVIDADES PLAN DE CAMPAÑAS</a:t>
                      </a:r>
                      <a:endParaRPr lang="es-CO" sz="1200" b="1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ACTIVIDADES ANEXO 2</a:t>
                      </a:r>
                      <a:endParaRPr lang="es-CO" sz="1200" b="1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s-CO" sz="1200" b="1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s-CO" sz="1200" b="1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s-CO" sz="1200" b="1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91018954"/>
                  </a:ext>
                </a:extLst>
              </a:tr>
              <a:tr h="288758">
                <a:tc v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LOCALIDAD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ACTIVIDADES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es-CO" sz="1200" b="1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2018 - DIC 2021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1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ACTIVIDADES 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es-MX" sz="1200" b="1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ENERO - DIC 2022</a:t>
                      </a:r>
                      <a:endParaRPr lang="es-CO" sz="1200" b="1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1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ACTIVIDADES 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es-MX" sz="1200" b="1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FEB – DIC 2023</a:t>
                      </a:r>
                      <a:endParaRPr lang="es-CO" sz="1200" b="1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1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ACTIVIDADES 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ENERO – DIC 2024</a:t>
                      </a:r>
                      <a:endParaRPr lang="es-CO" sz="1200" b="1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36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Antonio Nariño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es-CO" sz="1200" b="0" i="0" u="none" strike="noStrike" kern="1200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Barrios Unidos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es-CO" sz="1200" b="0" i="0" u="none" strike="noStrike" kern="1200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Bosa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es-CO" sz="1200" b="0" i="0" u="none" strike="noStrike" kern="1200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Candelaria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es-CO" sz="1200" b="0" i="0" u="none" strike="noStrike" kern="1200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244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284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Chapinero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  <a:endParaRPr lang="es-CO" sz="1200" b="0" i="0" u="none" strike="noStrike" kern="1200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368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Ciudad Bolívar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es-CO" sz="1200" b="0" i="0" u="none" strike="noStrike" kern="1200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Engativá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581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95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Fontibón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75</a:t>
                      </a:r>
                      <a:endParaRPr lang="es-CO" sz="1200" b="0" i="0" u="none" strike="noStrike" kern="1200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450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Kennedy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87</a:t>
                      </a:r>
                      <a:endParaRPr lang="es-CO" sz="1200" b="0" i="0" u="none" strike="noStrike" kern="1200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540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Los Mártires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es-CO" sz="1200" b="0" i="0" u="none" strike="noStrike" kern="1200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Puente Aranda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Rafael Uribe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es-CO" sz="1200" b="0" i="0" u="none" strike="noStrike" kern="1200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San Cristóbal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</a:t>
                      </a:r>
                      <a:endParaRPr lang="es-CO" sz="1200" b="0" i="0" u="none" strike="noStrike" kern="1200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Santa Fe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90</a:t>
                      </a:r>
                      <a:endParaRPr lang="es-CO" sz="1200" b="0" i="0" u="none" strike="noStrike" kern="1200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420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Suba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61</a:t>
                      </a:r>
                      <a:endParaRPr lang="es-CO" sz="1200" b="0" i="0" u="none" strike="noStrike" kern="1200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631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Sumapaz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es-CO" sz="1200" b="0" i="0" u="none" strike="noStrike" kern="1200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Teusaquillo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es-CO" sz="1200" b="0" i="0" u="none" strike="noStrike" kern="1200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Tunjuelito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es-CO" sz="1200" b="0" i="0" u="none" strike="noStrike" kern="1200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Usaquén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142</a:t>
                      </a:r>
                      <a:endParaRPr lang="es-CO" sz="1200" b="0" i="0" u="none" strike="noStrike" kern="1200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569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51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Usme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76</a:t>
                      </a:r>
                      <a:endParaRPr lang="es-CO" sz="1200" b="0" i="0" u="none" strike="noStrike" kern="1200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478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4908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TOTAL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2.432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941</a:t>
                      </a:r>
                      <a:endParaRPr lang="es-CO" sz="1200" b="1" i="0" u="none" strike="noStrike" kern="1200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961</a:t>
                      </a:r>
                      <a:endParaRPr lang="es-CO" sz="1200" b="1" i="0" u="none" strike="noStrike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1.010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5.344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  <p:sp>
        <p:nvSpPr>
          <p:cNvPr id="2" name="CuadroTexto 1">
            <a:extLst>
              <a:ext uri="{FF2B5EF4-FFF2-40B4-BE49-F238E27FC236}">
                <a16:creationId xmlns:a16="http://schemas.microsoft.com/office/drawing/2014/main" id="{E4124852-A6AF-72C0-61F8-C63D0F26F27E}"/>
              </a:ext>
            </a:extLst>
          </p:cNvPr>
          <p:cNvSpPr txBox="1"/>
          <p:nvPr/>
        </p:nvSpPr>
        <p:spPr>
          <a:xfrm>
            <a:off x="10085539" y="6210685"/>
            <a:ext cx="2106461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05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El Plan de Campañas – Anexo 2 fue aprobado parcialmente por la Unidad el 26/03/2025</a:t>
            </a:r>
            <a:endParaRPr lang="es-CO" sz="1050" dirty="0"/>
          </a:p>
        </p:txBody>
      </p:sp>
    </p:spTree>
    <p:extLst>
      <p:ext uri="{BB962C8B-B14F-4D97-AF65-F5344CB8AC3E}">
        <p14:creationId xmlns:p14="http://schemas.microsoft.com/office/powerpoint/2010/main" val="1296641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3934489" y="1382334"/>
          <a:ext cx="7336481" cy="5288001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11664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40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79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1966">
                  <a:extLst>
                    <a:ext uri="{9D8B030D-6E8A-4147-A177-3AD203B41FA5}">
                      <a16:colId xmlns:a16="http://schemas.microsoft.com/office/drawing/2014/main" val="3308399316"/>
                    </a:ext>
                  </a:extLst>
                </a:gridCol>
                <a:gridCol w="1586898">
                  <a:extLst>
                    <a:ext uri="{9D8B030D-6E8A-4147-A177-3AD203B41FA5}">
                      <a16:colId xmlns:a16="http://schemas.microsoft.com/office/drawing/2014/main" val="3923754554"/>
                    </a:ext>
                  </a:extLst>
                </a:gridCol>
                <a:gridCol w="7991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77730"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LOCALIDAD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ASISTENCIA ACTIVIDADES PLAN DE CAMPAÑAS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rtl="0" fontAlgn="b"/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ASISTENCIA ACTIVIDADES ANEXO 2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b="1" i="0" u="none" strike="noStrike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b="1" i="0" u="none" strike="noStrike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s-CO" sz="1200" b="1" i="0" u="none" strike="noStrike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9388484"/>
                  </a:ext>
                </a:extLst>
              </a:tr>
              <a:tr h="579704">
                <a:tc v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LOCALIDAD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ASISTENCIA</a:t>
                      </a:r>
                    </a:p>
                    <a:p>
                      <a:pPr algn="ctr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2018 - DIC 2021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ASISTENCIA </a:t>
                      </a:r>
                    </a:p>
                    <a:p>
                      <a:pPr algn="ctr" rtl="0" fontAlgn="b"/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ENERO – DIC 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ASISTENCIA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FEB – DIC 2023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ASISTENCIA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ENERO – DIC 2024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93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Antonio Nariño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853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504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2.589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Barrios Unidos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10.193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2.344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3.536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16.236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Bosa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1.294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479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3.056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Candelaria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1.225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2.592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254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Chapinero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964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1.769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1.694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1.022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5.449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Ciudad Bolívar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2.100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323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3.628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Engativá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19.126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3.342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3.852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2.582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28.902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Fontibón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18.803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5.644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4.797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2.944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32.188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Kennedy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23.340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7.313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10.907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10.050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51.610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Los Mártires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504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360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2.177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Puente Aranda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962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438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2.846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Rafael Uribe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1.941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430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3.687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San Cristóbal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3.948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1.982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2.082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8.672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Santa Fe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2.963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2.348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1" i="0" u="none" strike="noStrike" kern="120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7.068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Suba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10.303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2.554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3.602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2.965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19.424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Sumapaz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Teusaquillo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795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407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2.553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Tunjuelito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1.413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3.298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Usaquén 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1.835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3.681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2.612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1.478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9.606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720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Usme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3.670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2.204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0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1.983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1.306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9.163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2826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u="none" strike="noStrike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TOTAL</a:t>
                      </a:r>
                      <a:endParaRPr lang="es-CO" sz="1200" b="1" i="0" u="none" strike="noStrike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106.260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O" sz="1200" b="1" i="0" u="none" strike="noStrike" kern="1200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36.383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41.513</a:t>
                      </a:r>
                      <a:endParaRPr lang="es-CO" sz="1200" b="1" i="0" u="none" strike="noStrike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s-CO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0.616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200" b="1" i="0" u="none" strike="noStrike" dirty="0">
                          <a:solidFill>
                            <a:srgbClr val="203864"/>
                          </a:solidFill>
                          <a:effectLst/>
                          <a:latin typeface="Calibri" panose="020F0502020204030204" pitchFamily="34" charset="0"/>
                        </a:rPr>
                        <a:t>214.772</a:t>
                      </a:r>
                      <a:endParaRPr lang="es-CO" sz="1200" b="1" i="0" u="none" strike="noStrike" dirty="0">
                        <a:solidFill>
                          <a:srgbClr val="20386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E69823F1-50A9-4EAC-B715-0FB37813795B}"/>
              </a:ext>
            </a:extLst>
          </p:cNvPr>
          <p:cNvCxnSpPr>
            <a:cxnSpLocks/>
          </p:cNvCxnSpPr>
          <p:nvPr/>
        </p:nvCxnSpPr>
        <p:spPr>
          <a:xfrm>
            <a:off x="89647" y="1125438"/>
            <a:ext cx="11955464" cy="0"/>
          </a:xfrm>
          <a:prstGeom prst="line">
            <a:avLst/>
          </a:prstGeom>
          <a:ln w="60325"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>
            <a:extLst>
              <a:ext uri="{FF2B5EF4-FFF2-40B4-BE49-F238E27FC236}">
                <a16:creationId xmlns:a16="http://schemas.microsoft.com/office/drawing/2014/main" id="{62139D61-8D36-47FA-A3C9-CEDCCD55970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516" y="3031664"/>
            <a:ext cx="2757641" cy="1930349"/>
          </a:xfrm>
          <a:prstGeom prst="rect">
            <a:avLst/>
          </a:prstGeom>
        </p:spPr>
      </p:pic>
      <p:pic>
        <p:nvPicPr>
          <p:cNvPr id="10" name="Gráfico 3" descr="Usuarios">
            <a:extLst>
              <a:ext uri="{FF2B5EF4-FFF2-40B4-BE49-F238E27FC236}">
                <a16:creationId xmlns:a16="http://schemas.microsoft.com/office/drawing/2014/main" id="{51CA8675-2182-4860-A721-6E25C5FAE8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9647" y="149964"/>
            <a:ext cx="929739" cy="929739"/>
          </a:xfrm>
          <a:prstGeom prst="rect">
            <a:avLst/>
          </a:prstGeom>
        </p:spPr>
      </p:pic>
      <p:sp>
        <p:nvSpPr>
          <p:cNvPr id="7" name="CuadroTexto 5">
            <a:extLst>
              <a:ext uri="{FF2B5EF4-FFF2-40B4-BE49-F238E27FC236}">
                <a16:creationId xmlns:a16="http://schemas.microsoft.com/office/drawing/2014/main" id="{3355F43D-2561-479E-A8EA-E7F0B28328D3}"/>
              </a:ext>
            </a:extLst>
          </p:cNvPr>
          <p:cNvSpPr txBox="1"/>
          <p:nvPr/>
        </p:nvSpPr>
        <p:spPr>
          <a:xfrm>
            <a:off x="723759" y="291667"/>
            <a:ext cx="11081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2pPr lvl="1">
              <a:tabLst>
                <a:tab pos="914400" algn="l"/>
              </a:tabLst>
              <a:defRPr sz="3600" b="1" cap="small">
                <a:solidFill>
                  <a:schemeClr val="bg1"/>
                </a:solidFill>
                <a:latin typeface="Candara" panose="020E0502030303020204" pitchFamily="34" charset="0"/>
              </a:defRPr>
            </a:lvl2pPr>
          </a:lstStyle>
          <a:p>
            <a:pPr lvl="1"/>
            <a:r>
              <a:rPr lang="es-CO" kern="0" dirty="0">
                <a:solidFill>
                  <a:schemeClr val="accent1">
                    <a:lumMod val="50000"/>
                  </a:schemeClr>
                </a:solidFill>
              </a:rPr>
              <a:t>ACTIVIDADES CAMPAÑAS CULTURA CIUDADANA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5F9B443-442D-A0D8-24D6-E2FF77A3E69E}"/>
              </a:ext>
            </a:extLst>
          </p:cNvPr>
          <p:cNvSpPr txBox="1"/>
          <p:nvPr/>
        </p:nvSpPr>
        <p:spPr>
          <a:xfrm>
            <a:off x="0" y="6435528"/>
            <a:ext cx="3459637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05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El Plan de Campañas – Anexo 2 fue aprobado parcialmente por la Unidad el 26/03/2025</a:t>
            </a:r>
            <a:endParaRPr lang="es-CO" sz="1050" dirty="0"/>
          </a:p>
        </p:txBody>
      </p:sp>
    </p:spTree>
    <p:extLst>
      <p:ext uri="{BB962C8B-B14F-4D97-AF65-F5344CB8AC3E}">
        <p14:creationId xmlns:p14="http://schemas.microsoft.com/office/powerpoint/2010/main" val="27095221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1934</Words>
  <Application>Microsoft Office PowerPoint</Application>
  <PresentationFormat>Panorámica</PresentationFormat>
  <Paragraphs>896</Paragraphs>
  <Slides>8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4" baseType="lpstr">
      <vt:lpstr>Aptos</vt:lpstr>
      <vt:lpstr>Aptos Display</vt:lpstr>
      <vt:lpstr>Arial</vt:lpstr>
      <vt:lpstr>Calibri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Giovanni Castellanos Uribe</dc:creator>
  <cp:lastModifiedBy>Giovanni Castellanos Uribe</cp:lastModifiedBy>
  <cp:revision>1</cp:revision>
  <dcterms:created xsi:type="dcterms:W3CDTF">2025-05-30T17:54:43Z</dcterms:created>
  <dcterms:modified xsi:type="dcterms:W3CDTF">2025-05-30T17:55:32Z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5fac521f-e930-485b-97f4-efbe7db8e98f_Enabled">
    <vt:lpwstr>true</vt:lpwstr>
  </property>
  <property fmtid="{D5CDD505-2E9C-101B-9397-08002B2CF9AE}" pid="3" name="MSIP_Label_5fac521f-e930-485b-97f4-efbe7db8e98f_SetDate">
    <vt:lpwstr>2025-05-30T17:55:20Z</vt:lpwstr>
  </property>
  <property fmtid="{D5CDD505-2E9C-101B-9397-08002B2CF9AE}" pid="4" name="MSIP_Label_5fac521f-e930-485b-97f4-efbe7db8e98f_Method">
    <vt:lpwstr>Standard</vt:lpwstr>
  </property>
  <property fmtid="{D5CDD505-2E9C-101B-9397-08002B2CF9AE}" pid="5" name="MSIP_Label_5fac521f-e930-485b-97f4-efbe7db8e98f_Name">
    <vt:lpwstr>defa4170-0d19-0005-0004-bc88714345d2</vt:lpwstr>
  </property>
  <property fmtid="{D5CDD505-2E9C-101B-9397-08002B2CF9AE}" pid="6" name="MSIP_Label_5fac521f-e930-485b-97f4-efbe7db8e98f_SiteId">
    <vt:lpwstr>9ecb216e-449b-4584-bc82-26bce78574fb</vt:lpwstr>
  </property>
  <property fmtid="{D5CDD505-2E9C-101B-9397-08002B2CF9AE}" pid="7" name="MSIP_Label_5fac521f-e930-485b-97f4-efbe7db8e98f_ActionId">
    <vt:lpwstr>e350e369-24c4-414f-9b90-f10ad2c34f4f</vt:lpwstr>
  </property>
  <property fmtid="{D5CDD505-2E9C-101B-9397-08002B2CF9AE}" pid="8" name="MSIP_Label_5fac521f-e930-485b-97f4-efbe7db8e98f_ContentBits">
    <vt:lpwstr>0</vt:lpwstr>
  </property>
  <property fmtid="{D5CDD505-2E9C-101B-9397-08002B2CF9AE}" pid="9" name="MSIP_Label_5fac521f-e930-485b-97f4-efbe7db8e98f_Tag">
    <vt:lpwstr>10, 3, 0, 1</vt:lpwstr>
  </property>
</Properties>
</file>